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4"/>
  </p:sldMasterIdLst>
  <p:notesMasterIdLst>
    <p:notesMasterId r:id="rId22"/>
  </p:notesMasterIdLst>
  <p:handoutMasterIdLst>
    <p:handoutMasterId r:id="rId23"/>
  </p:handoutMasterIdLst>
  <p:sldIdLst>
    <p:sldId id="292" r:id="rId5"/>
    <p:sldId id="310" r:id="rId6"/>
    <p:sldId id="311" r:id="rId7"/>
    <p:sldId id="312" r:id="rId8"/>
    <p:sldId id="326" r:id="rId9"/>
    <p:sldId id="316" r:id="rId10"/>
    <p:sldId id="325" r:id="rId11"/>
    <p:sldId id="313" r:id="rId12"/>
    <p:sldId id="319" r:id="rId13"/>
    <p:sldId id="327" r:id="rId14"/>
    <p:sldId id="320" r:id="rId15"/>
    <p:sldId id="328" r:id="rId16"/>
    <p:sldId id="331" r:id="rId17"/>
    <p:sldId id="322" r:id="rId18"/>
    <p:sldId id="329" r:id="rId19"/>
    <p:sldId id="324" r:id="rId20"/>
    <p:sldId id="33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3660" autoAdjust="0"/>
  </p:normalViewPr>
  <p:slideViewPr>
    <p:cSldViewPr snapToGrid="0">
      <p:cViewPr varScale="1">
        <p:scale>
          <a:sx n="92" d="100"/>
          <a:sy n="92" d="100"/>
        </p:scale>
        <p:origin x="660" y="96"/>
      </p:cViewPr>
      <p:guideLst/>
    </p:cSldViewPr>
  </p:slideViewPr>
  <p:notesTextViewPr>
    <p:cViewPr>
      <p:scale>
        <a:sx n="1" d="1"/>
        <a:sy n="1" d="1"/>
      </p:scale>
      <p:origin x="0" y="0"/>
    </p:cViewPr>
  </p:notesTextViewPr>
  <p:notesViewPr>
    <p:cSldViewPr snapToGrid="0">
      <p:cViewPr varScale="1">
        <p:scale>
          <a:sx n="62" d="100"/>
          <a:sy n="62" d="100"/>
        </p:scale>
        <p:origin x="322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DB462F-80BB-4B8E-8351-3ACC50A23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5EBCFBA-1226-4672-8949-5D40D130023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D837EC-FB91-4819-8D92-E99720DC9180}" type="datetimeFigureOut">
              <a:rPr lang="en-US" smtClean="0"/>
              <a:t>4/8/2022</a:t>
            </a:fld>
            <a:endParaRPr lang="en-US" dirty="0"/>
          </a:p>
        </p:txBody>
      </p:sp>
      <p:sp>
        <p:nvSpPr>
          <p:cNvPr id="4" name="Footer Placeholder 3">
            <a:extLst>
              <a:ext uri="{FF2B5EF4-FFF2-40B4-BE49-F238E27FC236}">
                <a16:creationId xmlns:a16="http://schemas.microsoft.com/office/drawing/2014/main" id="{FADDB82D-1C40-4E4E-B9A0-A7CDA60095A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ECBC3-E6B4-45AE-BB54-E3F809830DE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0B20BD0-1011-46A6-8D87-2484D84B39F7}" type="slidenum">
              <a:rPr lang="en-US" smtClean="0"/>
              <a:t>‹#›</a:t>
            </a:fld>
            <a:endParaRPr lang="en-US" dirty="0"/>
          </a:p>
        </p:txBody>
      </p:sp>
    </p:spTree>
    <p:extLst>
      <p:ext uri="{BB962C8B-B14F-4D97-AF65-F5344CB8AC3E}">
        <p14:creationId xmlns:p14="http://schemas.microsoft.com/office/powerpoint/2010/main" val="90070097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5ECB3E-9022-4CF2-9B1D-8259FF2CFCFB}" type="datetimeFigureOut">
              <a:rPr lang="en-US" smtClean="0"/>
              <a:t>4/3/2022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4494CC-A50A-4EEC-A978-778578784911}" type="slidenum">
              <a:rPr lang="en-US" smtClean="0"/>
              <a:t>‹#›</a:t>
            </a:fld>
            <a:endParaRPr lang="en-US" dirty="0"/>
          </a:p>
        </p:txBody>
      </p:sp>
    </p:spTree>
    <p:extLst>
      <p:ext uri="{BB962C8B-B14F-4D97-AF65-F5344CB8AC3E}">
        <p14:creationId xmlns:p14="http://schemas.microsoft.com/office/powerpoint/2010/main" val="59535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Richard Klein, and welcome to the Portfolio Project Presentation where we will review the use of data analytics and data visualization to help Feeding America better allocate its financial and non-financial resources in order to help Feeding America meet its mission of eradicating hunger in the United States. Today we see the results of using SAS and Tableau for data analysis and data visualization on the U.S. Census Bureau population survey - the 2021 </a:t>
            </a:r>
            <a:r>
              <a:rPr lang="en-US" sz="1800" dirty="0">
                <a:solidFill>
                  <a:srgbClr val="000000"/>
                </a:solidFill>
                <a:effectLst/>
                <a:latin typeface="Times New Roman" panose="02020603050405020304" pitchFamily="18" charset="0"/>
                <a:ea typeface="Calibri" panose="020F0502020204030204" pitchFamily="34" charset="0"/>
              </a:rPr>
              <a:t>Annual Social and Economic Supplement (ASEC). We will have an overview of Feeding America and its mission, we will review the objectives of the study, why we undertook the study, ethical, privacy and security concerns regarding the data, the studies design, the hypothesis used, the findings, and finally we will discuss conclusion and next steps.</a:t>
            </a:r>
            <a:endParaRPr lang="en-US" dirty="0"/>
          </a:p>
        </p:txBody>
      </p:sp>
      <p:sp>
        <p:nvSpPr>
          <p:cNvPr id="4" name="Slide Number Placeholder 3"/>
          <p:cNvSpPr>
            <a:spLocks noGrp="1"/>
          </p:cNvSpPr>
          <p:nvPr>
            <p:ph type="sldNum" sz="quarter" idx="5"/>
          </p:nvPr>
        </p:nvSpPr>
        <p:spPr/>
        <p:txBody>
          <a:bodyPr/>
          <a:lstStyle/>
          <a:p>
            <a:fld id="{4C4494CC-A50A-4EEC-A978-778578784911}" type="slidenum">
              <a:rPr lang="en-US" smtClean="0"/>
              <a:t>1</a:t>
            </a:fld>
            <a:endParaRPr lang="en-US" dirty="0"/>
          </a:p>
        </p:txBody>
      </p:sp>
    </p:spTree>
    <p:extLst>
      <p:ext uri="{BB962C8B-B14F-4D97-AF65-F5344CB8AC3E}">
        <p14:creationId xmlns:p14="http://schemas.microsoft.com/office/powerpoint/2010/main" val="22471103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to the fun part. Prior to analysis of data some transformation of data was needed. Destructive, constructive, aesthetic, and structural transformation techniques were employed (Stitch, 2022).  The data initially consisted of 130+ variables and 90,000+ rows of information.  26,313 non-respondents were removed from the dataset leaving 62,850 households of data, variables including identification codes were reviewed and removed until only 16 variables were retained.  An additional binary qualitative variable was added to the dataset by combining the original dataset, and poverty threshold data from the U.S. Census Bureau and performing a calculation based on total income. Finally, variables were renamed for ease of use. Once transformation was complete analysis began in SAS. PROC MEAN as shown on the slide is typically done for quantitative data such as mean for Total Income which shows $97,134 dollars with a range of -$31,941 to $2,990,301 dollars and Number in household ranging from 1 to 15 individuals with a mean or average of 2.6 individuals per household, but the information was still valuable for qualitative data as close relationships based on a variables total percentage of column are seen in the mean figures for Poverty 10.8%, Lunch (which whether someone received free/reduced priced lunches) 11.7%, whether someone received Food Stamps 11.4%, and whether someone received unemployment 15%. Proc Univariate showed that each individual household could be represented by a state, but each household was not represented by a Metropolitan Statistical Area (MSA) which means that potentially 15,000 households are rural or did not designate the accurate metropolitan area.</a:t>
            </a:r>
          </a:p>
        </p:txBody>
      </p:sp>
      <p:sp>
        <p:nvSpPr>
          <p:cNvPr id="4" name="Slide Number Placeholder 3"/>
          <p:cNvSpPr>
            <a:spLocks noGrp="1"/>
          </p:cNvSpPr>
          <p:nvPr>
            <p:ph type="sldNum" sz="quarter" idx="5"/>
          </p:nvPr>
        </p:nvSpPr>
        <p:spPr/>
        <p:txBody>
          <a:bodyPr/>
          <a:lstStyle/>
          <a:p>
            <a:fld id="{4C4494CC-A50A-4EEC-A978-778578784911}" type="slidenum">
              <a:rPr lang="en-US" smtClean="0"/>
              <a:t>10</a:t>
            </a:fld>
            <a:endParaRPr lang="en-US" dirty="0"/>
          </a:p>
        </p:txBody>
      </p:sp>
    </p:spTree>
    <p:extLst>
      <p:ext uri="{BB962C8B-B14F-4D97-AF65-F5344CB8AC3E}">
        <p14:creationId xmlns:p14="http://schemas.microsoft.com/office/powerpoint/2010/main" val="14796046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PROC FREQ provided counts and tabulation tables for analysis. Tabulation of total poverty across states and Metropolitan areas provided statistics regarding total poverty nationally and percentage per state and MSA. These figures could be used in allocation of resources, where for instance California shows 8.56% of poverty total of us, that corresponding amount in resources could be allocated by Feeding America.  This can also be broken down between metropolitan areas and rural areas of each state to further pinpoint allocation of resources. PROC CORR was used to find relationships between variables. Negative correlative relationships were found using Pearson Correlation Coefficients between Total income, and poverty, foodstamps and lunch. Meaning that the more income you have the less likely to have a positive answer for these variables. There were also surprisingly weak relationships seen between unemployment and food stamps at .064, supplemental social security and food stamps at .265, and lunch and food stamps at .237. Finally, PROC LOGISTIC was run for regression analysis on qualitative data such as Poverty, and what factors influence a household going into poverty. Factors such as number of individuals in the household showed to be significant in terms of poverty as a 1 unit change in number in household meant a log-odds of poverty increased by nearly 17%, a 1-unit movement in the number of minors in household meant the log-odds of poverty increased by only 1.68%.  These findings suggest that mixed or multi-generational households with more individuals may be more at risk of poverty.</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4C4494CC-A50A-4EEC-A978-778578784911}" type="slidenum">
              <a:rPr lang="en-US" smtClean="0"/>
              <a:t>11</a:t>
            </a:fld>
            <a:endParaRPr lang="en-US" dirty="0"/>
          </a:p>
        </p:txBody>
      </p:sp>
    </p:spTree>
    <p:extLst>
      <p:ext uri="{BB962C8B-B14F-4D97-AF65-F5344CB8AC3E}">
        <p14:creationId xmlns:p14="http://schemas.microsoft.com/office/powerpoint/2010/main" val="2026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transition over to the Tableau data visualization portion of our study.  Visualizations of frequency count information previously provided by SAS shows a state-by-state breakdown of poverty figures within MSA’s and in rural areas.  What is immediately noticeable is that southern states such as Louisiana, Mississippi, Arkansas, Alabama and western states such as New Mexico, Montana, Idaho and Wyoming all show the 0 MSA or rural area as the predominant location with poverty within the states. To the right you have a side-by-side bar chart with Poverty, free/reduced lunch, disability, supplemental social security and unemployment listed. This side-by-side comparison shows a close correlation between poverty, free/reduced lunch, foodstamps and unemployment figures for each state. One outlier for unemployment in CA shows the number almost double to poverty figure, which may mean that those receiving unemployment are not yet at an income level that indicates poverty.</a:t>
            </a:r>
          </a:p>
        </p:txBody>
      </p:sp>
      <p:sp>
        <p:nvSpPr>
          <p:cNvPr id="4" name="Slide Number Placeholder 3"/>
          <p:cNvSpPr>
            <a:spLocks noGrp="1"/>
          </p:cNvSpPr>
          <p:nvPr>
            <p:ph type="sldNum" sz="quarter" idx="5"/>
          </p:nvPr>
        </p:nvSpPr>
        <p:spPr/>
        <p:txBody>
          <a:bodyPr/>
          <a:lstStyle/>
          <a:p>
            <a:fld id="{4C4494CC-A50A-4EEC-A978-778578784911}" type="slidenum">
              <a:rPr lang="en-US" smtClean="0"/>
              <a:t>12</a:t>
            </a:fld>
            <a:endParaRPr lang="en-US" dirty="0"/>
          </a:p>
        </p:txBody>
      </p:sp>
    </p:spTree>
    <p:extLst>
      <p:ext uri="{BB962C8B-B14F-4D97-AF65-F5344CB8AC3E}">
        <p14:creationId xmlns:p14="http://schemas.microsoft.com/office/powerpoint/2010/main" val="3503177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main focuses of our data visualization within Tableau is the use of geographic mapping of variables.  While the attached map shows poverty by state and MSA, all variables were mapped.  Once again variables such as foodstamps, free/reduced hot lunch, and unemployment only showed slight variation in the shading of each MSA. This information gives a visual review of what area have the most substantial issues with poverty and by extension food insecurity within each state based on the U.S. Census Bureau data.</a:t>
            </a:r>
          </a:p>
        </p:txBody>
      </p:sp>
      <p:sp>
        <p:nvSpPr>
          <p:cNvPr id="4" name="Slide Number Placeholder 3"/>
          <p:cNvSpPr>
            <a:spLocks noGrp="1"/>
          </p:cNvSpPr>
          <p:nvPr>
            <p:ph type="sldNum" sz="quarter" idx="5"/>
          </p:nvPr>
        </p:nvSpPr>
        <p:spPr/>
        <p:txBody>
          <a:bodyPr/>
          <a:lstStyle/>
          <a:p>
            <a:fld id="{4C4494CC-A50A-4EEC-A978-778578784911}" type="slidenum">
              <a:rPr lang="en-US" smtClean="0"/>
              <a:t>13</a:t>
            </a:fld>
            <a:endParaRPr lang="en-US" dirty="0"/>
          </a:p>
        </p:txBody>
      </p:sp>
    </p:spTree>
    <p:extLst>
      <p:ext uri="{BB962C8B-B14F-4D97-AF65-F5344CB8AC3E}">
        <p14:creationId xmlns:p14="http://schemas.microsoft.com/office/powerpoint/2010/main" val="7731605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were the results of all these findings? For question number one the findings did not present enough evidence to support the </a:t>
            </a:r>
            <a:r>
              <a:rPr lang="en-US"/>
              <a:t>alternate hypothesis, </a:t>
            </a:r>
            <a:r>
              <a:rPr lang="en-US" dirty="0"/>
              <a:t>or 100% allocation resources based on results of data analysis of this public data. More information is needed to identify and compare current resource allocation percentages and associated MSA’s as is information regarding rural allocation of resources for households that may depend largely on agriculture (Dukhnytskyi, 2020). For question number two the results were similar in that there was not enough evidence to support to alternate hypothesis that strong correlation existed between variables and could be used to predict future resource allocation. The output from the Pearson and Spearman correlation did not show strong correlations between variables.  PROC LOGISTIC did find correlation between dependent variables such as poverty, lunch, foodstamps, unemployment, and predictor variables such as individuals in household, minors, and income scale.  More research is required to determine the usefulness of data from both business questions. Recommendations for further study include using the monthly CPS data which includes 18 questions related to conditions that lead to food insecurity (Edwards et al. 2007). This data is averaged over eight months, and can also be analyzed as timeseries date which can be helpful with predictive analytics surrounding poverty, income and food insecurity. Also, recommended is the use of full SAS software package to allow for larger datasets like the CPS, or the use of R or Python for the data analytics.</a:t>
            </a:r>
          </a:p>
        </p:txBody>
      </p:sp>
      <p:sp>
        <p:nvSpPr>
          <p:cNvPr id="4" name="Slide Number Placeholder 3"/>
          <p:cNvSpPr>
            <a:spLocks noGrp="1"/>
          </p:cNvSpPr>
          <p:nvPr>
            <p:ph type="sldNum" sz="quarter" idx="5"/>
          </p:nvPr>
        </p:nvSpPr>
        <p:spPr/>
        <p:txBody>
          <a:bodyPr/>
          <a:lstStyle/>
          <a:p>
            <a:fld id="{4C4494CC-A50A-4EEC-A978-778578784911}" type="slidenum">
              <a:rPr lang="en-US" smtClean="0"/>
              <a:t>14</a:t>
            </a:fld>
            <a:endParaRPr lang="en-US" dirty="0"/>
          </a:p>
        </p:txBody>
      </p:sp>
    </p:spTree>
    <p:extLst>
      <p:ext uri="{BB962C8B-B14F-4D97-AF65-F5344CB8AC3E}">
        <p14:creationId xmlns:p14="http://schemas.microsoft.com/office/powerpoint/2010/main" val="1197400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results of the study was a failure to reject the null hypothesis because of insufficient support for the alternate hypotheses. There was significant progress made in accessing the feasibility of utilizing data analytics and data visualization for current and predictive resource allocation management. With the possible study of monthly CPS data for time series information, and the use of other more powerful tools Feeding America is moving closer to being able to use high quality publicly available data and tools for 100% resource allocation.  If you are not convinced see the final two figures on the screen.  The first shows a food bank map from the Feeding America website, the second is an analysis of poverty (can be swapped for unemployment, food stamps, and free/reduced lunch) by state and MSA.  This data looks very similar.  In fact, the poverty map on the right shows possible locations in Montana, Oregon, New Mexico, and s.w. Texas where food banks or pantries may be needed, thus helping Feeding America in its mission to eradicate hunger.</a:t>
            </a:r>
          </a:p>
        </p:txBody>
      </p:sp>
      <p:sp>
        <p:nvSpPr>
          <p:cNvPr id="4" name="Slide Number Placeholder 3"/>
          <p:cNvSpPr>
            <a:spLocks noGrp="1"/>
          </p:cNvSpPr>
          <p:nvPr>
            <p:ph type="sldNum" sz="quarter" idx="5"/>
          </p:nvPr>
        </p:nvSpPr>
        <p:spPr/>
        <p:txBody>
          <a:bodyPr/>
          <a:lstStyle/>
          <a:p>
            <a:fld id="{4C4494CC-A50A-4EEC-A978-778578784911}" type="slidenum">
              <a:rPr lang="en-US" smtClean="0"/>
              <a:t>15</a:t>
            </a:fld>
            <a:endParaRPr lang="en-US" dirty="0"/>
          </a:p>
        </p:txBody>
      </p:sp>
    </p:spTree>
    <p:extLst>
      <p:ext uri="{BB962C8B-B14F-4D97-AF65-F5344CB8AC3E}">
        <p14:creationId xmlns:p14="http://schemas.microsoft.com/office/powerpoint/2010/main" val="23474977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4494CC-A50A-4EEC-A978-778578784911}" type="slidenum">
              <a:rPr lang="en-US" smtClean="0"/>
              <a:t>16</a:t>
            </a:fld>
            <a:endParaRPr lang="en-US" dirty="0"/>
          </a:p>
        </p:txBody>
      </p:sp>
    </p:spTree>
    <p:extLst>
      <p:ext uri="{BB962C8B-B14F-4D97-AF65-F5344CB8AC3E}">
        <p14:creationId xmlns:p14="http://schemas.microsoft.com/office/powerpoint/2010/main" val="23668559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4494CC-A50A-4EEC-A978-778578784911}" type="slidenum">
              <a:rPr lang="en-US" smtClean="0"/>
              <a:t>17</a:t>
            </a:fld>
            <a:endParaRPr lang="en-US" dirty="0"/>
          </a:p>
        </p:txBody>
      </p:sp>
    </p:spTree>
    <p:extLst>
      <p:ext uri="{BB962C8B-B14F-4D97-AF65-F5344CB8AC3E}">
        <p14:creationId xmlns:p14="http://schemas.microsoft.com/office/powerpoint/2010/main" val="37950959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begin, just a little background on Feeding America that most of you on the executive committee are probably pretty well-aware of.  John Van Hengal our esteemed founder found himself volunteering at a food bank back in the 1970’s (Feeding America, 2020). While volunteering one day he spoke to a young mother, who was food insecure, that talked about searching behind grocery stores for discarded food, and she wondered why food was not stored in one location so those in need could pick it up (Feeding America, 2020). .  John was obviously listening, his first food bank called St. Mary’s Food Bank distributed over 300,000 lbs of food in its first year (Feeding America, 2020). . This was the beginning of what was known as Second Harvest, now Feeding America where in the last year we have distributed 6.6 billion meals from 200 food banks and 60,000 food pantries (Feeding America, 2020). . Serving 1 in 7 Americans (Feeding America, 2020). . John would be very proud if he were here today.</a:t>
            </a:r>
          </a:p>
        </p:txBody>
      </p:sp>
      <p:sp>
        <p:nvSpPr>
          <p:cNvPr id="4" name="Slide Number Placeholder 3"/>
          <p:cNvSpPr>
            <a:spLocks noGrp="1"/>
          </p:cNvSpPr>
          <p:nvPr>
            <p:ph type="sldNum" sz="quarter" idx="5"/>
          </p:nvPr>
        </p:nvSpPr>
        <p:spPr/>
        <p:txBody>
          <a:bodyPr/>
          <a:lstStyle/>
          <a:p>
            <a:fld id="{4C4494CC-A50A-4EEC-A978-778578784911}" type="slidenum">
              <a:rPr lang="en-US" smtClean="0"/>
              <a:t>2</a:t>
            </a:fld>
            <a:endParaRPr lang="en-US" dirty="0"/>
          </a:p>
        </p:txBody>
      </p:sp>
    </p:spTree>
    <p:extLst>
      <p:ext uri="{BB962C8B-B14F-4D97-AF65-F5344CB8AC3E}">
        <p14:creationId xmlns:p14="http://schemas.microsoft.com/office/powerpoint/2010/main" val="2679440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John would be proud. Why change anything? Because we have the ability? No, because we have the obligation to be better. With over 38 million people, including 12 million children living with food insecurity, the more impactful we can be per week, per month, per year, the better we can accomplish our mission (Feeding America, 2022).  Our objectives for this study are to use publicly available data such as the U.S. Census Bureau 2021 Annual Social and Economic Supplement (ASEC), use publicly available tools such as SAS and Tableau for analytics and visualization and use the data analytics and data visualization to help Feeding America allocate their resources more efficiently to those in need.  After all we are measured by what we take in, what we give out, how good we are at that process, and of course how satisfied those that we answer to are </a:t>
            </a:r>
            <a:r>
              <a:rPr lang="en-US" sz="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(Sarikaya &amp; Buhl, 2021)</a:t>
            </a:r>
            <a:r>
              <a:rPr lang="en-US" dirty="0"/>
              <a:t>.</a:t>
            </a:r>
          </a:p>
        </p:txBody>
      </p:sp>
      <p:sp>
        <p:nvSpPr>
          <p:cNvPr id="4" name="Slide Number Placeholder 3"/>
          <p:cNvSpPr>
            <a:spLocks noGrp="1"/>
          </p:cNvSpPr>
          <p:nvPr>
            <p:ph type="sldNum" sz="quarter" idx="5"/>
          </p:nvPr>
        </p:nvSpPr>
        <p:spPr/>
        <p:txBody>
          <a:bodyPr/>
          <a:lstStyle/>
          <a:p>
            <a:fld id="{4C4494CC-A50A-4EEC-A978-778578784911}" type="slidenum">
              <a:rPr lang="en-US" smtClean="0"/>
              <a:t>3</a:t>
            </a:fld>
            <a:endParaRPr lang="en-US" dirty="0"/>
          </a:p>
        </p:txBody>
      </p:sp>
    </p:spTree>
    <p:extLst>
      <p:ext uri="{BB962C8B-B14F-4D97-AF65-F5344CB8AC3E}">
        <p14:creationId xmlns:p14="http://schemas.microsoft.com/office/powerpoint/2010/main" val="8478188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why now? I have already mentioned 38 Million people are food insecure, and  that we are measured on what we bring in, send out, how effective we are at that, and how happy people are with us. But what else?  In order to take in more resources for people and in return send out more resources, we have to be more cost effective, that means that in todays age of freely available high quality government data, and inexpensive analytics tools, that we need to reimagine how we do, what we do. First, the reliance on expensive field experts for our data may be a luxury we can no longer afford (Erete et al., 2016). Perhaps some of them can be repurposed internally for data analytics work. Secondly, the technology to produce our own low-cost data analysis was previously cost prohibitive due to the price of technology, processing, and storage (West, 2019). Today those expenses have been lowered significantly and are no longer an obstacle to our organization.</a:t>
            </a:r>
          </a:p>
        </p:txBody>
      </p:sp>
      <p:sp>
        <p:nvSpPr>
          <p:cNvPr id="4" name="Slide Number Placeholder 3"/>
          <p:cNvSpPr>
            <a:spLocks noGrp="1"/>
          </p:cNvSpPr>
          <p:nvPr>
            <p:ph type="sldNum" sz="quarter" idx="5"/>
          </p:nvPr>
        </p:nvSpPr>
        <p:spPr/>
        <p:txBody>
          <a:bodyPr/>
          <a:lstStyle/>
          <a:p>
            <a:fld id="{4C4494CC-A50A-4EEC-A978-778578784911}" type="slidenum">
              <a:rPr lang="en-US" smtClean="0"/>
              <a:t>4</a:t>
            </a:fld>
            <a:endParaRPr lang="en-US" dirty="0"/>
          </a:p>
        </p:txBody>
      </p:sp>
    </p:spTree>
    <p:extLst>
      <p:ext uri="{BB962C8B-B14F-4D97-AF65-F5344CB8AC3E}">
        <p14:creationId xmlns:p14="http://schemas.microsoft.com/office/powerpoint/2010/main" val="2486416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any further in the study let us have a quick discussion about ethical, privacy, and security considerations. What do these mean to us? Why should this be addresses? Let me answer the second question first. Data is an economic asset to both individuals and organizations </a:t>
            </a:r>
            <a:r>
              <a:rPr lang="en-US" sz="1800" dirty="0">
                <a:solidFill>
                  <a:srgbClr val="000000"/>
                </a:solidFill>
                <a:effectLst/>
                <a:latin typeface="Times New Roman" panose="02020603050405020304" pitchFamily="18" charset="0"/>
                <a:ea typeface="Calibri" panose="020F0502020204030204" pitchFamily="34" charset="0"/>
              </a:rPr>
              <a:t>(Davis &amp; Patterson, 2012)</a:t>
            </a:r>
            <a:r>
              <a:rPr lang="en-US" dirty="0"/>
              <a:t>. It’s powerful, and as such should be treated with respect. There are five principles of data ethics: ownership, transparency, privacy, intention and outcomes (Cole, 2021.  Ownership dictates that individuals have ownership over their information (Cole, 2021). Transparency means that individuals have a right to know why data is collected, and how it will be used (Cole, 2021). Privacy means keeping personally identifiable information confidential and secure (Cole, 2021). Intent deals with ethical collection, storage and use of data (Cole, 2021). Outcomes relates to not causing harm with dissemination of analysis (Cole, 2021). For Feeding America ethical considerations throughout the process of collection, storage, and use of data is key. We are collecting U.S Census Bureau data which is anonymized through Differential Privacy but will make sure to exclude anything deemed a privacy concern (U.S. Census Bureau, 2022). Storage of data will require secure network, applications, and access controls. Ethical use of data will require that we review our data, research, and dissemination of outcomes for any potential bias that may harm others or potentially harm Feeding America’s reputation and mission.</a:t>
            </a:r>
          </a:p>
        </p:txBody>
      </p:sp>
      <p:sp>
        <p:nvSpPr>
          <p:cNvPr id="4" name="Slide Number Placeholder 3"/>
          <p:cNvSpPr>
            <a:spLocks noGrp="1"/>
          </p:cNvSpPr>
          <p:nvPr>
            <p:ph type="sldNum" sz="quarter" idx="5"/>
          </p:nvPr>
        </p:nvSpPr>
        <p:spPr/>
        <p:txBody>
          <a:bodyPr/>
          <a:lstStyle/>
          <a:p>
            <a:fld id="{4C4494CC-A50A-4EEC-A978-778578784911}" type="slidenum">
              <a:rPr lang="en-US" smtClean="0"/>
              <a:t>5</a:t>
            </a:fld>
            <a:endParaRPr lang="en-US" dirty="0"/>
          </a:p>
        </p:txBody>
      </p:sp>
    </p:spTree>
    <p:extLst>
      <p:ext uri="{BB962C8B-B14F-4D97-AF65-F5344CB8AC3E}">
        <p14:creationId xmlns:p14="http://schemas.microsoft.com/office/powerpoint/2010/main" val="2434842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 to Privacy for a moment. This is an important topic. While we understand that data is secured through Differential Privacy protections by the U.S. Census Bureau, we also understand that as computers get more powerful, and data of individuals is circulated more online, combinations of data including our own data analytics, big data, and other data bases could compromise the personal information of individuals and by extension or own mission (U.S. Census Bureau, 2022). Therefore, every measure has been taken to further anonymize household data in this presentation including the removal of any household identifiers provided by U.S. Census Bureau data. These privacy considerations should be taken with any data used by Feeding America in the future.</a:t>
            </a:r>
          </a:p>
        </p:txBody>
      </p:sp>
      <p:sp>
        <p:nvSpPr>
          <p:cNvPr id="4" name="Slide Number Placeholder 3"/>
          <p:cNvSpPr>
            <a:spLocks noGrp="1"/>
          </p:cNvSpPr>
          <p:nvPr>
            <p:ph type="sldNum" sz="quarter" idx="5"/>
          </p:nvPr>
        </p:nvSpPr>
        <p:spPr/>
        <p:txBody>
          <a:bodyPr/>
          <a:lstStyle/>
          <a:p>
            <a:fld id="{4C4494CC-A50A-4EEC-A978-778578784911}" type="slidenum">
              <a:rPr lang="en-US" smtClean="0"/>
              <a:t>6</a:t>
            </a:fld>
            <a:endParaRPr lang="en-US" dirty="0"/>
          </a:p>
        </p:txBody>
      </p:sp>
    </p:spTree>
    <p:extLst>
      <p:ext uri="{BB962C8B-B14F-4D97-AF65-F5344CB8AC3E}">
        <p14:creationId xmlns:p14="http://schemas.microsoft.com/office/powerpoint/2010/main" val="30687670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that we have collected data, are storing data, and are using data, what sort of security protections do we have in place?  We have secure systems in place that will guard the confidentiality, integrity and availability of information. Confidentiality means that we only allow access to those individuals, both internal and external, that should have access to data by ensuring privacy of communications through encryption, securely storing information in our hardened systems, authenticating users using complex password protections, and having proper access controls or rather giving people only the access that they need to do their jobs (Oracle, 2022).  Integrity refers to keeping the accuracy, reliability and completeness of data, by securing systems and protecting data from deletion and corruption (Talend, 2022). This also refers to access controls, encryption, and software such as antivirus and malware protection. Finally, availability of data refers to ensuring that people and systems that are authorized to have access to data, have access when and where they need it (Techopedia, 2017). Key aspects of maintaining availability refer to having a combination of tool and technologies that ensure resistance to deliberate attempts to block access to data, scalability or ample resources and system performance so that data analytics can be performed, flexibility to manage users of the data, and ease of use (Oracle, 2022).</a:t>
            </a:r>
          </a:p>
        </p:txBody>
      </p:sp>
      <p:sp>
        <p:nvSpPr>
          <p:cNvPr id="4" name="Slide Number Placeholder 3"/>
          <p:cNvSpPr>
            <a:spLocks noGrp="1"/>
          </p:cNvSpPr>
          <p:nvPr>
            <p:ph type="sldNum" sz="quarter" idx="5"/>
          </p:nvPr>
        </p:nvSpPr>
        <p:spPr/>
        <p:txBody>
          <a:bodyPr/>
          <a:lstStyle/>
          <a:p>
            <a:fld id="{4C4494CC-A50A-4EEC-A978-778578784911}" type="slidenum">
              <a:rPr lang="en-US" smtClean="0"/>
              <a:t>7</a:t>
            </a:fld>
            <a:endParaRPr lang="en-US" dirty="0"/>
          </a:p>
        </p:txBody>
      </p:sp>
    </p:spTree>
    <p:extLst>
      <p:ext uri="{BB962C8B-B14F-4D97-AF65-F5344CB8AC3E}">
        <p14:creationId xmlns:p14="http://schemas.microsoft.com/office/powerpoint/2010/main" val="31759176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that we have discussed ethical, privacy, and security considerations, lets get back to the study. This study was designed as a quantitative research approach using population design and existing data from the U.S Census Bureau 2021 Annual Social and Economic Supplement. This data will be extracted, transformed, and loaded with analytics performed using SAS for descriptive and predictive analysis and Tableau for data visualization of tables and mapping. Descriptive analytics included evaluating quantitative data using techniques such as PROC MEANS and PROC UNIVARIATE in SAS. This provided the required distribution and characteristics of the data in order to perform other functions (Elliott &amp; Woodward, 2020). PROC FREQ provided counts for qualitative data, and analysis using tabulation tables (Elliott &amp; Woodward, 2020). Measures of association between variables was conducted using PROC CORR and PROC LOGISTIC (Elliott &amp; Woodward, 20). Data Visualizations in Tableau utilized geographical data such as Metropolitan Statistical Areas (MSA), and States for mapping, and charts for table data.</a:t>
            </a:r>
          </a:p>
        </p:txBody>
      </p:sp>
      <p:sp>
        <p:nvSpPr>
          <p:cNvPr id="4" name="Slide Number Placeholder 3"/>
          <p:cNvSpPr>
            <a:spLocks noGrp="1"/>
          </p:cNvSpPr>
          <p:nvPr>
            <p:ph type="sldNum" sz="quarter" idx="5"/>
          </p:nvPr>
        </p:nvSpPr>
        <p:spPr/>
        <p:txBody>
          <a:bodyPr/>
          <a:lstStyle/>
          <a:p>
            <a:fld id="{4C4494CC-A50A-4EEC-A978-778578784911}" type="slidenum">
              <a:rPr lang="en-US" smtClean="0"/>
              <a:t>8</a:t>
            </a:fld>
            <a:endParaRPr lang="en-US" dirty="0"/>
          </a:p>
        </p:txBody>
      </p:sp>
    </p:spTree>
    <p:extLst>
      <p:ext uri="{BB962C8B-B14F-4D97-AF65-F5344CB8AC3E}">
        <p14:creationId xmlns:p14="http://schemas.microsoft.com/office/powerpoint/2010/main" val="508603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business questions were we looking to answer with data analytics and data visualizations. First whether using publicly available U.S. Census Bureau data, and public tools such as SAS and Tableau, can provide Feeding America with the analytics necessary to allocate 100% of their resources based on need? Second, whether there exists strong enough correlation between variables in the data that Feeding America could use the data as predictive tools for resource allocation?</a:t>
            </a:r>
          </a:p>
        </p:txBody>
      </p:sp>
      <p:sp>
        <p:nvSpPr>
          <p:cNvPr id="4" name="Slide Number Placeholder 3"/>
          <p:cNvSpPr>
            <a:spLocks noGrp="1"/>
          </p:cNvSpPr>
          <p:nvPr>
            <p:ph type="sldNum" sz="quarter" idx="5"/>
          </p:nvPr>
        </p:nvSpPr>
        <p:spPr/>
        <p:txBody>
          <a:bodyPr/>
          <a:lstStyle/>
          <a:p>
            <a:fld id="{4C4494CC-A50A-4EEC-A978-778578784911}" type="slidenum">
              <a:rPr lang="en-US" smtClean="0"/>
              <a:t>9</a:t>
            </a:fld>
            <a:endParaRPr lang="en-US" dirty="0"/>
          </a:p>
        </p:txBody>
      </p:sp>
    </p:spTree>
    <p:extLst>
      <p:ext uri="{BB962C8B-B14F-4D97-AF65-F5344CB8AC3E}">
        <p14:creationId xmlns:p14="http://schemas.microsoft.com/office/powerpoint/2010/main" val="39298419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68459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4/3/2022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7334626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81622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9322061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4974521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838328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1463480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8810029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2927125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221431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526637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775996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4/3/2022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20246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42133699"/>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02655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4/3/2022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62974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E778CE86-875F-4587-BCF6-FA054AFC0D53}" type="datetime1">
              <a:rPr lang="en-US" smtClean="0"/>
              <a:pPr/>
              <a:t>4/3/2022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pPr algn="l"/>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09854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F6FA2B21-3FCD-4721-B95C-427943F61125}" type="datetime1">
              <a:rPr lang="en-US" smtClean="0"/>
              <a:t>4/3/2022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019094845"/>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hf sldNum="0" hdr="0" ftr="0" dt="0"/>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7.png"/><Relationship Id="rId5" Type="http://schemas.openxmlformats.org/officeDocument/2006/relationships/image" Target="../media/image1.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3.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3.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hyperlink" Target="https://www.feedingamerica.org/hunger-in-america" TargetMode="External"/><Relationship Id="rId3" Type="http://schemas.openxmlformats.org/officeDocument/2006/relationships/image" Target="../media/image1.jpeg"/><Relationship Id="rId7" Type="http://schemas.openxmlformats.org/officeDocument/2006/relationships/hyperlink" Target="https://doi.org/10.1145/2818048.2820068"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csuglobal.idm.oclc.org/login?qurl=https%3A%2F%2Fwww.proquest.com%2Fscholarly-journals%2Fethics-data-analytics-go-hand%2Fdocview%2F2614647439%2Fse-2%3Faccountid%3D38569" TargetMode="External"/><Relationship Id="rId5" Type="http://schemas.openxmlformats.org/officeDocument/2006/relationships/hyperlink" Target="https://doi.org/10.32317/2221-1055.202006091" TargetMode="External"/><Relationship Id="rId4" Type="http://schemas.openxmlformats.org/officeDocument/2006/relationships/hyperlink" Target="https://online.hbs.edu/blog/post/data-ethics"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www.techopedia.com/definition/990/availability#:~:text=Techopedia%20Explains%20Availability-,What%20Does%20Availability%20Mean%3F,and%20in%20the%20correct%20format" TargetMode="External"/><Relationship Id="rId3" Type="http://schemas.openxmlformats.org/officeDocument/2006/relationships/image" Target="../media/image1.jpeg"/><Relationship Id="rId7" Type="http://schemas.openxmlformats.org/officeDocument/2006/relationships/hyperlink" Target="https://www.talend.com/resources/what-is-data-integrity"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www.stitchdata.com/resources/data-transformation/" TargetMode="External"/><Relationship Id="rId5" Type="http://schemas.openxmlformats.org/officeDocument/2006/relationships/hyperlink" Target="https://doi.org/10.1080/10495142.2019.1708527" TargetMode="External"/><Relationship Id="rId10" Type="http://schemas.openxmlformats.org/officeDocument/2006/relationships/hyperlink" Target="https://doi.org/10.1016/j.jbusres.2019.05.005" TargetMode="External"/><Relationship Id="rId4" Type="http://schemas.openxmlformats.org/officeDocument/2006/relationships/hyperlink" Target="https://docs.oracle.com/cd/B10501_01/network.920/a96582/overview.htm" TargetMode="External"/><Relationship Id="rId9" Type="http://schemas.openxmlformats.org/officeDocument/2006/relationships/hyperlink" Target="https://www.census.gov/library/video/2021/protecting-privacy-in-census-bureau-statistics.html"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1.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hyperlink" Target="https://uxdesign.cc/how-to-use-quantitative-and-" TargetMode="Externa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BA1780-A246-4C7F-9267-727EF2F4E785}"/>
              </a:ext>
              <a:ext uri="{C183D7F6-B498-43B3-948B-1728B52AA6E4}">
                <adec:decorative xmlns:adec="http://schemas.microsoft.com/office/drawing/2017/decorative" val="1"/>
              </a:ext>
            </a:extLst>
          </p:cNvPr>
          <p:cNvPicPr>
            <a:picLocks noChangeAspect="1"/>
          </p:cNvPicPr>
          <p:nvPr/>
        </p:nvPicPr>
        <p:blipFill rotWithShape="1">
          <a:blip r:embed="rId5"/>
          <a:srcRect t="3846"/>
          <a:stretch/>
        </p:blipFill>
        <p:spPr>
          <a:xfrm>
            <a:off x="5980943" y="10"/>
            <a:ext cx="6211057" cy="6857990"/>
          </a:xfrm>
          <a:prstGeom prst="rect">
            <a:avLst/>
          </a:prstGeom>
        </p:spPr>
      </p:pic>
      <p:sp>
        <p:nvSpPr>
          <p:cNvPr id="2" name="Title 1">
            <a:extLst>
              <a:ext uri="{FF2B5EF4-FFF2-40B4-BE49-F238E27FC236}">
                <a16:creationId xmlns:a16="http://schemas.microsoft.com/office/drawing/2014/main" id="{C0D7398C-75E5-4CB0-BA4F-D7D5CF2495D4}"/>
              </a:ext>
            </a:extLst>
          </p:cNvPr>
          <p:cNvSpPr>
            <a:spLocks noGrp="1"/>
          </p:cNvSpPr>
          <p:nvPr>
            <p:ph type="ctrTitle"/>
          </p:nvPr>
        </p:nvSpPr>
        <p:spPr>
          <a:xfrm>
            <a:off x="1276055" y="2350017"/>
            <a:ext cx="4775075" cy="635779"/>
          </a:xfrm>
        </p:spPr>
        <p:txBody>
          <a:bodyPr>
            <a:normAutofit/>
          </a:bodyPr>
          <a:lstStyle/>
          <a:p>
            <a:r>
              <a:rPr lang="en-US" sz="2000" dirty="0">
                <a:solidFill>
                  <a:srgbClr val="FFFF00"/>
                </a:solidFill>
                <a:latin typeface="Times New Roman" panose="02020603050405020304" pitchFamily="18" charset="0"/>
                <a:cs typeface="Times New Roman" panose="02020603050405020304" pitchFamily="18" charset="0"/>
              </a:rPr>
              <a:t>Portfolio project presentation</a:t>
            </a:r>
          </a:p>
        </p:txBody>
      </p:sp>
      <p:sp>
        <p:nvSpPr>
          <p:cNvPr id="3" name="Subtitle 2">
            <a:extLst>
              <a:ext uri="{FF2B5EF4-FFF2-40B4-BE49-F238E27FC236}">
                <a16:creationId xmlns:a16="http://schemas.microsoft.com/office/drawing/2014/main" id="{5C5BFB45-FC34-495C-9C68-F9641246C2EE}"/>
              </a:ext>
            </a:extLst>
          </p:cNvPr>
          <p:cNvSpPr>
            <a:spLocks noGrp="1"/>
          </p:cNvSpPr>
          <p:nvPr>
            <p:ph type="subTitle" idx="1"/>
          </p:nvPr>
        </p:nvSpPr>
        <p:spPr>
          <a:xfrm>
            <a:off x="1276055" y="2901820"/>
            <a:ext cx="4775075" cy="3041780"/>
          </a:xfrm>
        </p:spPr>
        <p:txBody>
          <a:bodyPr>
            <a:normAutofit fontScale="55000" lnSpcReduction="20000"/>
          </a:bodyPr>
          <a:lstStyle/>
          <a:p>
            <a:pPr marL="0" marR="0" algn="ctr">
              <a:lnSpc>
                <a:spcPct val="200000"/>
              </a:lnSpc>
              <a:spcBef>
                <a:spcPts val="0"/>
              </a:spcBef>
              <a:spcAft>
                <a:spcPts val="800"/>
              </a:spcAft>
            </a:pPr>
            <a:r>
              <a:rPr lang="en-US" sz="2500" b="1" dirty="0">
                <a:effectLst/>
                <a:latin typeface="Times New Roman" panose="02020603050405020304" pitchFamily="18" charset="0"/>
                <a:ea typeface="Calibri" panose="020F0502020204030204" pitchFamily="34" charset="0"/>
                <a:cs typeface="Times New Roman" panose="02020603050405020304" pitchFamily="18" charset="0"/>
              </a:rPr>
              <a:t>Richard Klein</a:t>
            </a:r>
          </a:p>
          <a:p>
            <a:pPr marL="0" marR="0" algn="ctr">
              <a:lnSpc>
                <a:spcPct val="200000"/>
              </a:lnSpc>
              <a:spcBef>
                <a:spcPts val="0"/>
              </a:spcBef>
              <a:spcAft>
                <a:spcPts val="800"/>
              </a:spcAft>
            </a:pPr>
            <a:r>
              <a:rPr lang="en-US" sz="25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MIS581 – Capstone – Business Intelligence &amp; Data Analytics</a:t>
            </a:r>
          </a:p>
          <a:p>
            <a:pPr marL="0" marR="0" algn="ctr">
              <a:lnSpc>
                <a:spcPct val="200000"/>
              </a:lnSpc>
              <a:spcBef>
                <a:spcPts val="0"/>
              </a:spcBef>
              <a:spcAft>
                <a:spcPts val="800"/>
              </a:spcAft>
            </a:pPr>
            <a:r>
              <a:rPr lang="en-US" sz="25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Colorado State University – Global Campus</a:t>
            </a:r>
          </a:p>
          <a:p>
            <a:pPr marL="0" marR="0" algn="ctr">
              <a:lnSpc>
                <a:spcPct val="200000"/>
              </a:lnSpc>
              <a:spcBef>
                <a:spcPts val="0"/>
              </a:spcBef>
              <a:spcAft>
                <a:spcPts val="800"/>
              </a:spcAft>
            </a:pPr>
            <a:r>
              <a:rPr lang="en-US" sz="25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Dr. Justin Bateh</a:t>
            </a:r>
          </a:p>
          <a:p>
            <a:pPr marL="0" marR="0" algn="ctr">
              <a:lnSpc>
                <a:spcPct val="200000"/>
              </a:lnSpc>
              <a:spcBef>
                <a:spcPts val="0"/>
              </a:spcBef>
              <a:spcAft>
                <a:spcPts val="800"/>
              </a:spcAft>
            </a:pPr>
            <a:r>
              <a:rPr lang="en-US" sz="25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April 9, 2022</a:t>
            </a:r>
          </a:p>
          <a:p>
            <a:endParaRPr lang="en-US" dirty="0">
              <a:solidFill>
                <a:schemeClr val="tx1"/>
              </a:solidFill>
            </a:endParaRPr>
          </a:p>
        </p:txBody>
      </p:sp>
      <p:pic>
        <p:nvPicPr>
          <p:cNvPr id="13" name="Audio 12">
            <a:hlinkClick r:id="" action="ppaction://media"/>
            <a:extLst>
              <a:ext uri="{FF2B5EF4-FFF2-40B4-BE49-F238E27FC236}">
                <a16:creationId xmlns:a16="http://schemas.microsoft.com/office/drawing/2014/main" id="{C69AE562-A38F-481C-9F66-B6EADEAFD61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520829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50255"/>
    </mc:Choice>
    <mc:Fallback>
      <p:transition spd="slow" advTm="50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5A422-084C-4DF4-A66E-8AFC764F7120}"/>
              </a:ext>
            </a:extLst>
          </p:cNvPr>
          <p:cNvSpPr>
            <a:spLocks noGrp="1"/>
          </p:cNvSpPr>
          <p:nvPr>
            <p:ph type="title"/>
          </p:nvPr>
        </p:nvSpPr>
        <p:spPr>
          <a:xfrm>
            <a:off x="791911" y="247427"/>
            <a:ext cx="10998470" cy="6325496"/>
          </a:xfrm>
        </p:spPr>
        <p:txBody>
          <a:bodyPr anchor="ctr">
            <a:normAutofit/>
          </a:bodyPr>
          <a:lstStyle/>
          <a:p>
            <a:r>
              <a:rPr lang="en-US" sz="2800" dirty="0">
                <a:latin typeface="Times New Roman" panose="02020603050405020304" pitchFamily="18" charset="0"/>
                <a:cs typeface="Times New Roman" panose="02020603050405020304" pitchFamily="18" charset="0"/>
              </a:rPr>
              <a:t>Findings  -SAS                  </a:t>
            </a:r>
            <a:r>
              <a:rPr lang="en-US" sz="1100" b="1" dirty="0">
                <a:latin typeface="Times New Roman" panose="02020603050405020304" pitchFamily="18" charset="0"/>
                <a:cs typeface="Times New Roman" panose="02020603050405020304" pitchFamily="18" charset="0"/>
              </a:rPr>
              <a:t>Figure 3</a:t>
            </a:r>
            <a:r>
              <a:rPr lang="en-US" sz="2800" b="1" dirty="0">
                <a:latin typeface="Times New Roman" panose="02020603050405020304" pitchFamily="18" charset="0"/>
                <a:cs typeface="Times New Roman" panose="02020603050405020304" pitchFamily="18" charset="0"/>
              </a:rPr>
              <a:t>        </a:t>
            </a:r>
            <a:br>
              <a:rPr lang="en-US" sz="28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t>
            </a:r>
            <a:r>
              <a:rPr lang="en-US" sz="1100" i="1" dirty="0">
                <a:latin typeface="Times New Roman" panose="02020603050405020304" pitchFamily="18" charset="0"/>
                <a:cs typeface="Times New Roman" panose="02020603050405020304" pitchFamily="18" charset="0"/>
              </a:rPr>
              <a:t>Descriptive Statistics</a:t>
            </a:r>
            <a:br>
              <a:rPr lang="en-US" sz="2800" i="1" dirty="0"/>
            </a:br>
            <a:r>
              <a:rPr lang="en-US" sz="2800" i="1" dirty="0"/>
              <a:t> </a:t>
            </a:r>
            <a:br>
              <a:rPr lang="en-US" sz="2800" dirty="0"/>
            </a:br>
            <a:r>
              <a:rPr lang="en-US" sz="2400" u="sng" dirty="0">
                <a:latin typeface="Times New Roman" panose="02020603050405020304" pitchFamily="18" charset="0"/>
                <a:cs typeface="Times New Roman" panose="02020603050405020304" pitchFamily="18" charset="0"/>
              </a:rPr>
              <a:t>PROC MEANS</a:t>
            </a:r>
            <a:br>
              <a:rPr lang="en-US" sz="2400" u="sng" dirty="0">
                <a:latin typeface="Times New Roman" panose="02020603050405020304" pitchFamily="18" charset="0"/>
                <a:cs typeface="Times New Roman" panose="02020603050405020304" pitchFamily="18" charset="0"/>
              </a:rPr>
            </a:br>
            <a:r>
              <a:rPr lang="en-US" sz="1600" i="1" dirty="0">
                <a:latin typeface="Times New Roman" panose="02020603050405020304" pitchFamily="18" charset="0"/>
                <a:cs typeface="Times New Roman" panose="02020603050405020304" pitchFamily="18" charset="0"/>
              </a:rPr>
              <a:t>62,850 households</a:t>
            </a:r>
            <a:br>
              <a:rPr lang="en-US" sz="28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Number in Household – </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Range of 1-15 individuals in household</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average of 2.6 individuals per household</a:t>
            </a:r>
            <a:br>
              <a:rPr lang="en-US" sz="1300" dirty="0">
                <a:latin typeface="Times New Roman" panose="02020603050405020304" pitchFamily="18" charset="0"/>
                <a:cs typeface="Times New Roman" panose="02020603050405020304" pitchFamily="18" charset="0"/>
              </a:rPr>
            </a:b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Minors – </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Range of 0 – 10 in each household</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Average of .66 minors er household</a:t>
            </a:r>
            <a:br>
              <a:rPr lang="en-US" sz="1300" dirty="0">
                <a:latin typeface="Times New Roman" panose="02020603050405020304" pitchFamily="18" charset="0"/>
                <a:cs typeface="Times New Roman" panose="02020603050405020304" pitchFamily="18" charset="0"/>
              </a:rPr>
            </a:br>
            <a:br>
              <a:rPr lang="en-US" sz="1300" dirty="0">
                <a:latin typeface="Times New Roman" panose="02020603050405020304" pitchFamily="18" charset="0"/>
                <a:cs typeface="Times New Roman" panose="02020603050405020304" pitchFamily="18" charset="0"/>
              </a:rPr>
            </a:br>
            <a:r>
              <a:rPr lang="en-US" sz="2400" u="sng" dirty="0">
                <a:latin typeface="Times New Roman" panose="02020603050405020304" pitchFamily="18" charset="0"/>
                <a:cs typeface="Times New Roman" panose="02020603050405020304" pitchFamily="18" charset="0"/>
              </a:rPr>
              <a:t>PROC UNIVARIATE</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showed distribution of data</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15,000 possible Rural participants</a:t>
            </a:r>
            <a:br>
              <a:rPr lang="en-US" sz="2000" cap="none" dirty="0">
                <a:latin typeface="Times New Roman" panose="02020603050405020304" pitchFamily="18" charset="0"/>
                <a:cs typeface="Times New Roman" panose="02020603050405020304" pitchFamily="18" charset="0"/>
              </a:rPr>
            </a:br>
            <a:r>
              <a:rPr lang="en-US" sz="2000" cap="none" dirty="0">
                <a:latin typeface="Times New Roman" panose="02020603050405020304" pitchFamily="18" charset="0"/>
                <a:cs typeface="Times New Roman" panose="02020603050405020304" pitchFamily="18" charset="0"/>
              </a:rPr>
              <a:t>                                                                   </a:t>
            </a:r>
            <a:r>
              <a:rPr lang="en-US" sz="900" i="1" cap="none" dirty="0">
                <a:latin typeface="Times New Roman" panose="02020603050405020304" pitchFamily="18" charset="0"/>
                <a:cs typeface="Times New Roman" panose="02020603050405020304" pitchFamily="18" charset="0"/>
              </a:rPr>
              <a:t>Note</a:t>
            </a:r>
            <a:r>
              <a:rPr lang="en-US" sz="900" cap="none" dirty="0">
                <a:latin typeface="Times New Roman" panose="02020603050405020304" pitchFamily="18" charset="0"/>
                <a:cs typeface="Times New Roman" panose="02020603050405020304" pitchFamily="18" charset="0"/>
              </a:rPr>
              <a:t>: PROC MEANS output, by R.Klein, 2022).</a:t>
            </a:r>
            <a:endParaRPr lang="en-US" sz="900" dirty="0">
              <a:latin typeface="Times New Roman" panose="02020603050405020304" pitchFamily="18" charset="0"/>
              <a:cs typeface="Times New Roman" panose="02020603050405020304" pitchFamily="18" charset="0"/>
            </a:endParaRPr>
          </a:p>
        </p:txBody>
      </p:sp>
      <p:pic>
        <p:nvPicPr>
          <p:cNvPr id="11" name="Content Placeholder 10" descr="Table&#10;&#10;Description automatically generated">
            <a:extLst>
              <a:ext uri="{FF2B5EF4-FFF2-40B4-BE49-F238E27FC236}">
                <a16:creationId xmlns:a16="http://schemas.microsoft.com/office/drawing/2014/main" id="{E2A4F8D4-05B5-49E9-A872-029072996327}"/>
              </a:ext>
            </a:extLst>
          </p:cNvPr>
          <p:cNvPicPr>
            <a:picLocks noGrp="1" noChangeAspect="1"/>
          </p:cNvPicPr>
          <p:nvPr>
            <p:ph idx="1"/>
          </p:nvPr>
        </p:nvPicPr>
        <p:blipFill>
          <a:blip r:embed="rId5"/>
          <a:stretch>
            <a:fillRect/>
          </a:stretch>
        </p:blipFill>
        <p:spPr>
          <a:xfrm>
            <a:off x="5112170" y="1939416"/>
            <a:ext cx="5258201" cy="3385619"/>
          </a:xfrm>
        </p:spPr>
      </p:pic>
      <p:pic>
        <p:nvPicPr>
          <p:cNvPr id="15" name="Audio 14">
            <a:hlinkClick r:id="" action="ppaction://media"/>
            <a:extLst>
              <a:ext uri="{FF2B5EF4-FFF2-40B4-BE49-F238E27FC236}">
                <a16:creationId xmlns:a16="http://schemas.microsoft.com/office/drawing/2014/main" id="{C1750C43-5348-4135-8D1C-FB693C04DE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10825311"/>
      </p:ext>
    </p:extLst>
  </p:cSld>
  <p:clrMapOvr>
    <a:masterClrMapping/>
  </p:clrMapOvr>
  <mc:AlternateContent xmlns:mc="http://schemas.openxmlformats.org/markup-compatibility/2006">
    <mc:Choice xmlns:p14="http://schemas.microsoft.com/office/powerpoint/2010/main" Requires="p14">
      <p:transition spd="slow" p14:dur="2000" advTm="125415"/>
    </mc:Choice>
    <mc:Fallback>
      <p:transition spd="slow" advTm="125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E927E-2F0E-4043-96CD-91E1BD3C618E}"/>
              </a:ext>
            </a:extLst>
          </p:cNvPr>
          <p:cNvSpPr>
            <a:spLocks noGrp="1"/>
          </p:cNvSpPr>
          <p:nvPr>
            <p:ph type="title"/>
          </p:nvPr>
        </p:nvSpPr>
        <p:spPr>
          <a:xfrm>
            <a:off x="1141412" y="609599"/>
            <a:ext cx="10390785" cy="6027869"/>
          </a:xfrm>
        </p:spPr>
        <p:txBody>
          <a:bodyPr>
            <a:normAutofit/>
          </a:bodyPr>
          <a:lstStyle/>
          <a:p>
            <a:r>
              <a:rPr lang="en-US" dirty="0">
                <a:latin typeface="Times New Roman" panose="02020603050405020304" pitchFamily="18" charset="0"/>
                <a:cs typeface="Times New Roman" panose="02020603050405020304" pitchFamily="18" charset="0"/>
              </a:rPr>
              <a:t>Findings – SAS CONT’d             </a:t>
            </a:r>
            <a:r>
              <a:rPr lang="en-US" sz="1100" dirty="0">
                <a:latin typeface="Times New Roman" panose="02020603050405020304" pitchFamily="18" charset="0"/>
                <a:cs typeface="Times New Roman" panose="02020603050405020304" pitchFamily="18" charset="0"/>
              </a:rPr>
              <a:t>Figure 4 </a:t>
            </a:r>
            <a:br>
              <a:rPr lang="en-US" sz="1100" dirty="0">
                <a:latin typeface="Times New Roman" panose="02020603050405020304" pitchFamily="18" charset="0"/>
                <a:cs typeface="Times New Roman" panose="02020603050405020304" pitchFamily="18" charset="0"/>
              </a:rPr>
            </a:br>
            <a:r>
              <a:rPr lang="en-US" sz="1100" dirty="0">
                <a:latin typeface="Times New Roman" panose="02020603050405020304" pitchFamily="18" charset="0"/>
                <a:cs typeface="Times New Roman" panose="02020603050405020304" pitchFamily="18" charset="0"/>
              </a:rPr>
              <a:t>                                                                                                                                                                             </a:t>
            </a:r>
            <a:r>
              <a:rPr lang="en-US" sz="1100" i="1" dirty="0">
                <a:latin typeface="Times New Roman" panose="02020603050405020304" pitchFamily="18" charset="0"/>
                <a:cs typeface="Times New Roman" panose="02020603050405020304" pitchFamily="18" charset="0"/>
              </a:rPr>
              <a:t>PROC FREQ and PROC CORR output</a:t>
            </a:r>
            <a:br>
              <a:rPr lang="en-US" dirty="0">
                <a:latin typeface="Times New Roman" panose="02020603050405020304" pitchFamily="18" charset="0"/>
                <a:cs typeface="Times New Roman" panose="02020603050405020304" pitchFamily="18" charset="0"/>
              </a:rPr>
            </a:br>
            <a:r>
              <a:rPr lang="en-US" sz="1600" u="sng" dirty="0">
                <a:latin typeface="Times New Roman" panose="02020603050405020304" pitchFamily="18" charset="0"/>
                <a:cs typeface="Times New Roman" panose="02020603050405020304" pitchFamily="18" charset="0"/>
              </a:rPr>
              <a:t>PROC FREQ</a:t>
            </a:r>
            <a:br>
              <a:rPr lang="en-US" sz="1600" dirty="0">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Poverty and state – </a:t>
            </a:r>
            <a:br>
              <a:rPr lang="en-US" sz="1200" dirty="0">
                <a:solidFill>
                  <a:schemeClr val="tx1"/>
                </a:solidFill>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CA 8.56% of national total</a:t>
            </a:r>
            <a:br>
              <a:rPr lang="en-US" sz="1200" dirty="0">
                <a:solidFill>
                  <a:schemeClr val="tx1"/>
                </a:solidFill>
                <a:latin typeface="Times New Roman" panose="02020603050405020304" pitchFamily="18" charset="0"/>
                <a:cs typeface="Times New Roman" panose="02020603050405020304" pitchFamily="18" charset="0"/>
              </a:rPr>
            </a:br>
            <a:br>
              <a:rPr lang="en-US" sz="1200" dirty="0">
                <a:solidFill>
                  <a:schemeClr val="tx1"/>
                </a:solidFill>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Percentages could be used </a:t>
            </a:r>
            <a:br>
              <a:rPr lang="en-US" sz="1200" dirty="0">
                <a:solidFill>
                  <a:schemeClr val="tx1"/>
                </a:solidFill>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for resource allocation by state</a:t>
            </a:r>
            <a:br>
              <a:rPr lang="en-US" sz="1200" dirty="0">
                <a:solidFill>
                  <a:schemeClr val="tx1"/>
                </a:solidFill>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or by MSA and RURAL</a:t>
            </a:r>
            <a:br>
              <a:rPr lang="en-US" sz="1600" dirty="0">
                <a:latin typeface="Times New Roman" panose="02020603050405020304" pitchFamily="18" charset="0"/>
                <a:cs typeface="Times New Roman" panose="02020603050405020304" pitchFamily="18" charset="0"/>
              </a:rPr>
            </a:br>
            <a:br>
              <a:rPr lang="en-US" sz="1600" dirty="0">
                <a:latin typeface="Times New Roman" panose="02020603050405020304" pitchFamily="18" charset="0"/>
                <a:cs typeface="Times New Roman" panose="02020603050405020304" pitchFamily="18" charset="0"/>
              </a:rPr>
            </a:br>
            <a:r>
              <a:rPr lang="en-US" sz="1600" u="sng" dirty="0">
                <a:latin typeface="Times New Roman" panose="02020603050405020304" pitchFamily="18" charset="0"/>
                <a:cs typeface="Times New Roman" panose="02020603050405020304" pitchFamily="18" charset="0"/>
              </a:rPr>
              <a:t>PROC CORR</a:t>
            </a:r>
            <a:br>
              <a:rPr lang="en-US" sz="1600" u="sng" dirty="0">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negative relationships between</a:t>
            </a:r>
            <a:br>
              <a:rPr lang="en-US" sz="1200" dirty="0">
                <a:solidFill>
                  <a:schemeClr val="tx1"/>
                </a:solidFill>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total income and poverty, foodstamps</a:t>
            </a:r>
            <a:br>
              <a:rPr lang="en-US" sz="1200" dirty="0">
                <a:solidFill>
                  <a:schemeClr val="tx1"/>
                </a:solidFill>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and lunch variables</a:t>
            </a:r>
            <a:br>
              <a:rPr lang="en-US" sz="1600" u="sng" dirty="0">
                <a:latin typeface="Times New Roman" panose="02020603050405020304" pitchFamily="18" charset="0"/>
                <a:cs typeface="Times New Roman" panose="02020603050405020304" pitchFamily="18" charset="0"/>
              </a:rPr>
            </a:br>
            <a:br>
              <a:rPr lang="en-US" sz="1600" dirty="0">
                <a:latin typeface="Times New Roman" panose="02020603050405020304" pitchFamily="18" charset="0"/>
                <a:cs typeface="Times New Roman" panose="02020603050405020304" pitchFamily="18" charset="0"/>
              </a:rPr>
            </a:br>
            <a:r>
              <a:rPr lang="en-US" sz="1600" u="sng" dirty="0">
                <a:latin typeface="Times New Roman" panose="02020603050405020304" pitchFamily="18" charset="0"/>
                <a:cs typeface="Times New Roman" panose="02020603050405020304" pitchFamily="18" charset="0"/>
              </a:rPr>
              <a:t>PROC LOGISTIC</a:t>
            </a:r>
            <a:br>
              <a:rPr lang="en-US" sz="1600" u="sng" dirty="0">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Larger households</a:t>
            </a:r>
            <a:br>
              <a:rPr lang="en-US" sz="1200" dirty="0">
                <a:solidFill>
                  <a:schemeClr val="tx1"/>
                </a:solidFill>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may mean greater odds of Poverty</a:t>
            </a:r>
            <a:br>
              <a:rPr lang="en-US" sz="1200" dirty="0">
                <a:solidFill>
                  <a:schemeClr val="tx1"/>
                </a:solidFill>
                <a:latin typeface="Times New Roman" panose="02020603050405020304" pitchFamily="18" charset="0"/>
                <a:cs typeface="Times New Roman" panose="02020603050405020304" pitchFamily="18" charset="0"/>
              </a:rPr>
            </a:br>
            <a:br>
              <a:rPr lang="en-US" sz="1200" dirty="0">
                <a:solidFill>
                  <a:schemeClr val="tx1"/>
                </a:solidFill>
                <a:latin typeface="Times New Roman" panose="02020603050405020304" pitchFamily="18" charset="0"/>
                <a:cs typeface="Times New Roman" panose="02020603050405020304" pitchFamily="18" charset="0"/>
              </a:rPr>
            </a:br>
            <a:br>
              <a:rPr lang="en-US" sz="1200" dirty="0">
                <a:solidFill>
                  <a:schemeClr val="tx1"/>
                </a:solidFill>
                <a:latin typeface="Times New Roman" panose="02020603050405020304" pitchFamily="18" charset="0"/>
                <a:cs typeface="Times New Roman" panose="02020603050405020304" pitchFamily="18" charset="0"/>
              </a:rPr>
            </a:br>
            <a:br>
              <a:rPr lang="en-US" sz="1200" dirty="0">
                <a:solidFill>
                  <a:schemeClr val="tx1"/>
                </a:solidFill>
                <a:latin typeface="Times New Roman" panose="02020603050405020304" pitchFamily="18" charset="0"/>
                <a:cs typeface="Times New Roman" panose="02020603050405020304" pitchFamily="18" charset="0"/>
              </a:rPr>
            </a:br>
            <a:r>
              <a:rPr lang="en-US" sz="1200" dirty="0">
                <a:solidFill>
                  <a:schemeClr val="tx1"/>
                </a:solidFill>
                <a:latin typeface="Times New Roman" panose="02020603050405020304" pitchFamily="18" charset="0"/>
                <a:cs typeface="Times New Roman" panose="02020603050405020304" pitchFamily="18" charset="0"/>
              </a:rPr>
              <a:t>                                                                                                                                                              </a:t>
            </a:r>
            <a:r>
              <a:rPr lang="en-US" sz="800" i="1" dirty="0">
                <a:solidFill>
                  <a:srgbClr val="FFFF00"/>
                </a:solidFill>
                <a:latin typeface="Times New Roman" panose="02020603050405020304" pitchFamily="18" charset="0"/>
                <a:cs typeface="Times New Roman" panose="02020603050405020304" pitchFamily="18" charset="0"/>
              </a:rPr>
              <a:t>NOTE</a:t>
            </a:r>
            <a:r>
              <a:rPr lang="en-US" sz="800" dirty="0">
                <a:solidFill>
                  <a:srgbClr val="FFFF00"/>
                </a:solidFill>
                <a:latin typeface="Times New Roman" panose="02020603050405020304" pitchFamily="18" charset="0"/>
                <a:cs typeface="Times New Roman" panose="02020603050405020304" pitchFamily="18" charset="0"/>
              </a:rPr>
              <a:t>:  FREQUENCY and Correlations, by R.Klein, 2022.  </a:t>
            </a:r>
          </a:p>
        </p:txBody>
      </p:sp>
      <p:pic>
        <p:nvPicPr>
          <p:cNvPr id="6" name="Content Placeholder 5" descr="Table&#10;&#10;Description automatically generated">
            <a:extLst>
              <a:ext uri="{FF2B5EF4-FFF2-40B4-BE49-F238E27FC236}">
                <a16:creationId xmlns:a16="http://schemas.microsoft.com/office/drawing/2014/main" id="{6DFBF68C-D0F0-41ED-B5A6-DF883F984A11}"/>
              </a:ext>
            </a:extLst>
          </p:cNvPr>
          <p:cNvPicPr>
            <a:picLocks noGrp="1" noChangeAspect="1"/>
          </p:cNvPicPr>
          <p:nvPr>
            <p:ph idx="1"/>
          </p:nvPr>
        </p:nvPicPr>
        <p:blipFill>
          <a:blip r:embed="rId6"/>
          <a:stretch>
            <a:fillRect/>
          </a:stretch>
        </p:blipFill>
        <p:spPr>
          <a:xfrm>
            <a:off x="7239897" y="1999580"/>
            <a:ext cx="3307530" cy="3723488"/>
          </a:xfrm>
        </p:spPr>
      </p:pic>
      <p:pic>
        <p:nvPicPr>
          <p:cNvPr id="8" name="Audio 7">
            <a:hlinkClick r:id="" action="ppaction://media"/>
            <a:extLst>
              <a:ext uri="{FF2B5EF4-FFF2-40B4-BE49-F238E27FC236}">
                <a16:creationId xmlns:a16="http://schemas.microsoft.com/office/drawing/2014/main" id="{8A50D361-C583-4CF2-AC92-39A34C693A8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06134495"/>
      </p:ext>
    </p:extLst>
  </p:cSld>
  <p:clrMapOvr>
    <a:masterClrMapping/>
  </p:clrMapOvr>
  <mc:AlternateContent xmlns:mc="http://schemas.openxmlformats.org/markup-compatibility/2006">
    <mc:Choice xmlns:p14="http://schemas.microsoft.com/office/powerpoint/2010/main" Requires="p14">
      <p:transition spd="slow" p14:dur="2000" advTm="109931"/>
    </mc:Choice>
    <mc:Fallback>
      <p:transition spd="slow" advTm="1099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B1EA1-51DE-4385-A8EB-B8627357ED60}"/>
              </a:ext>
            </a:extLst>
          </p:cNvPr>
          <p:cNvSpPr>
            <a:spLocks noGrp="1"/>
          </p:cNvSpPr>
          <p:nvPr>
            <p:ph type="title"/>
          </p:nvPr>
        </p:nvSpPr>
        <p:spPr>
          <a:xfrm>
            <a:off x="1141413" y="645460"/>
            <a:ext cx="9905998" cy="5507914"/>
          </a:xfrm>
        </p:spPr>
        <p:txBody>
          <a:bodyPr/>
          <a:lstStyle/>
          <a:p>
            <a:r>
              <a:rPr lang="en-US" dirty="0">
                <a:latin typeface="Times New Roman" panose="02020603050405020304" pitchFamily="18" charset="0"/>
                <a:cs typeface="Times New Roman" panose="02020603050405020304" pitchFamily="18" charset="0"/>
              </a:rPr>
              <a:t>FINDINGS – Tableau</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sz="1100" dirty="0">
                <a:solidFill>
                  <a:schemeClr val="tx1"/>
                </a:solidFill>
                <a:latin typeface="Times New Roman" panose="02020603050405020304" pitchFamily="18" charset="0"/>
                <a:cs typeface="Times New Roman" panose="02020603050405020304" pitchFamily="18" charset="0"/>
              </a:rPr>
              <a:t>Household Poverty data by state, msa, and rural                              Variables POVERTY, LUNCH, FOODSTAMPS, UNEMPLOYMENT </a:t>
            </a:r>
            <a:br>
              <a:rPr lang="en-US" dirty="0">
                <a:solidFill>
                  <a:schemeClr val="tx1"/>
                </a:solidFill>
              </a:rPr>
            </a:br>
            <a:r>
              <a:rPr lang="en-US" sz="1100" dirty="0">
                <a:solidFill>
                  <a:schemeClr val="tx1"/>
                </a:solidFill>
                <a:latin typeface="Times New Roman" panose="02020603050405020304" pitchFamily="18" charset="0"/>
                <a:cs typeface="Times New Roman" panose="02020603050405020304" pitchFamily="18" charset="0"/>
              </a:rPr>
              <a:t>ca – 8.56% MSA – 3.157% Rural CA. - .411%                                                              show closely compatible numbers.</a:t>
            </a:r>
            <a:br>
              <a:rPr lang="en-US" dirty="0"/>
            </a:br>
            <a:br>
              <a:rPr lang="en-US" dirty="0"/>
            </a:br>
            <a:br>
              <a:rPr lang="en-US" dirty="0"/>
            </a:br>
            <a:br>
              <a:rPr lang="en-US" dirty="0"/>
            </a:br>
            <a:br>
              <a:rPr lang="en-US" dirty="0"/>
            </a:br>
            <a:br>
              <a:rPr lang="en-US" dirty="0"/>
            </a:br>
            <a:br>
              <a:rPr lang="en-US" dirty="0"/>
            </a:br>
            <a:endParaRPr lang="en-US" dirty="0"/>
          </a:p>
        </p:txBody>
      </p:sp>
      <p:pic>
        <p:nvPicPr>
          <p:cNvPr id="12" name="Content Placeholder 11" descr="Chart, treemap chart&#10;&#10;Description automatically generated">
            <a:extLst>
              <a:ext uri="{FF2B5EF4-FFF2-40B4-BE49-F238E27FC236}">
                <a16:creationId xmlns:a16="http://schemas.microsoft.com/office/drawing/2014/main" id="{F4BB7751-9A68-4DD6-A4F6-14B07CA9D81A}"/>
              </a:ext>
            </a:extLst>
          </p:cNvPr>
          <p:cNvPicPr>
            <a:picLocks noGrp="1" noChangeAspect="1"/>
          </p:cNvPicPr>
          <p:nvPr>
            <p:ph sz="half" idx="1"/>
          </p:nvPr>
        </p:nvPicPr>
        <p:blipFill>
          <a:blip r:embed="rId5"/>
          <a:stretch>
            <a:fillRect/>
          </a:stretch>
        </p:blipFill>
        <p:spPr>
          <a:xfrm>
            <a:off x="1171899" y="2468301"/>
            <a:ext cx="4912040" cy="3685073"/>
          </a:xfrm>
        </p:spPr>
      </p:pic>
      <p:pic>
        <p:nvPicPr>
          <p:cNvPr id="17" name="Content Placeholder 16" descr="Chart, bar chart&#10;&#10;Description automatically generated">
            <a:extLst>
              <a:ext uri="{FF2B5EF4-FFF2-40B4-BE49-F238E27FC236}">
                <a16:creationId xmlns:a16="http://schemas.microsoft.com/office/drawing/2014/main" id="{B22DF92B-4AC2-4D61-AC6C-378CFDFB397B}"/>
              </a:ext>
            </a:extLst>
          </p:cNvPr>
          <p:cNvPicPr>
            <a:picLocks noGrp="1" noChangeAspect="1"/>
          </p:cNvPicPr>
          <p:nvPr>
            <p:ph sz="half" idx="2"/>
          </p:nvPr>
        </p:nvPicPr>
        <p:blipFill>
          <a:blip r:embed="rId6"/>
          <a:stretch>
            <a:fillRect/>
          </a:stretch>
        </p:blipFill>
        <p:spPr>
          <a:xfrm>
            <a:off x="6108062" y="2468301"/>
            <a:ext cx="4939349" cy="3685073"/>
          </a:xfrm>
        </p:spPr>
      </p:pic>
      <p:pic>
        <p:nvPicPr>
          <p:cNvPr id="19" name="Audio 18">
            <a:hlinkClick r:id="" action="ppaction://media"/>
            <a:extLst>
              <a:ext uri="{FF2B5EF4-FFF2-40B4-BE49-F238E27FC236}">
                <a16:creationId xmlns:a16="http://schemas.microsoft.com/office/drawing/2014/main" id="{38634564-CA1E-4725-97F1-A693F7E24C2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99235173"/>
      </p:ext>
    </p:extLst>
  </p:cSld>
  <p:clrMapOvr>
    <a:masterClrMapping/>
  </p:clrMapOvr>
  <mc:AlternateContent xmlns:mc="http://schemas.openxmlformats.org/markup-compatibility/2006">
    <mc:Choice xmlns:p14="http://schemas.microsoft.com/office/powerpoint/2010/main" Requires="p14">
      <p:transition spd="slow" p14:dur="2000" advTm="68556"/>
    </mc:Choice>
    <mc:Fallback>
      <p:transition spd="slow" advTm="685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B8B72-39AF-41D0-A63C-FB05AD07BA83}"/>
              </a:ext>
            </a:extLst>
          </p:cNvPr>
          <p:cNvSpPr>
            <a:spLocks noGrp="1"/>
          </p:cNvSpPr>
          <p:nvPr>
            <p:ph type="title"/>
          </p:nvPr>
        </p:nvSpPr>
        <p:spPr>
          <a:xfrm>
            <a:off x="301215" y="613186"/>
            <a:ext cx="4389318" cy="5475641"/>
          </a:xfrm>
        </p:spPr>
        <p:txBody>
          <a:bodyPr>
            <a:normAutofit fontScale="90000"/>
          </a:bodyPr>
          <a:lstStyle/>
          <a:p>
            <a:r>
              <a:rPr lang="en-US" dirty="0"/>
              <a:t>FINDINGS – tableau cont’d</a:t>
            </a:r>
            <a:br>
              <a:rPr lang="en-US" dirty="0"/>
            </a:br>
            <a:br>
              <a:rPr lang="en-US" dirty="0"/>
            </a:br>
            <a:br>
              <a:rPr lang="en-US" dirty="0"/>
            </a:br>
            <a:r>
              <a:rPr lang="en-US" sz="1300" dirty="0">
                <a:solidFill>
                  <a:schemeClr val="tx1"/>
                </a:solidFill>
                <a:latin typeface="Times New Roman" panose="02020603050405020304" pitchFamily="18" charset="0"/>
                <a:cs typeface="Times New Roman" panose="02020603050405020304" pitchFamily="18" charset="0"/>
              </a:rPr>
              <a:t>Poverty by Msa within state shows 260 selected core-based statistical areas</a:t>
            </a:r>
            <a:br>
              <a:rPr lang="en-US" sz="1300" dirty="0">
                <a:solidFill>
                  <a:schemeClr val="tx1"/>
                </a:solidFill>
                <a:latin typeface="Times New Roman" panose="02020603050405020304" pitchFamily="18" charset="0"/>
                <a:cs typeface="Times New Roman" panose="02020603050405020304" pitchFamily="18" charset="0"/>
              </a:rPr>
            </a:br>
            <a:br>
              <a:rPr lang="en-US" sz="1300" dirty="0">
                <a:solidFill>
                  <a:schemeClr val="tx1"/>
                </a:solidFill>
                <a:latin typeface="Times New Roman" panose="02020603050405020304" pitchFamily="18" charset="0"/>
                <a:cs typeface="Times New Roman" panose="02020603050405020304" pitchFamily="18" charset="0"/>
              </a:rPr>
            </a:br>
            <a:r>
              <a:rPr lang="en-US" sz="1300" dirty="0">
                <a:solidFill>
                  <a:schemeClr val="tx1"/>
                </a:solidFill>
                <a:latin typeface="Times New Roman" panose="02020603050405020304" pitchFamily="18" charset="0"/>
                <a:cs typeface="Times New Roman" panose="02020603050405020304" pitchFamily="18" charset="0"/>
              </a:rPr>
              <a:t>Darker shaded areas denote higher poverty</a:t>
            </a:r>
            <a:br>
              <a:rPr lang="en-US" sz="1300" dirty="0">
                <a:solidFill>
                  <a:schemeClr val="tx1"/>
                </a:solidFill>
                <a:latin typeface="Times New Roman" panose="02020603050405020304" pitchFamily="18" charset="0"/>
                <a:cs typeface="Times New Roman" panose="02020603050405020304" pitchFamily="18" charset="0"/>
              </a:rPr>
            </a:br>
            <a:br>
              <a:rPr lang="en-US" sz="1300" dirty="0">
                <a:solidFill>
                  <a:schemeClr val="tx1"/>
                </a:solidFill>
                <a:latin typeface="Times New Roman" panose="02020603050405020304" pitchFamily="18" charset="0"/>
                <a:cs typeface="Times New Roman" panose="02020603050405020304" pitchFamily="18" charset="0"/>
              </a:rPr>
            </a:br>
            <a:r>
              <a:rPr lang="en-US" sz="1300" dirty="0">
                <a:solidFill>
                  <a:schemeClr val="tx1"/>
                </a:solidFill>
                <a:latin typeface="Times New Roman" panose="02020603050405020304" pitchFamily="18" charset="0"/>
                <a:cs typeface="Times New Roman" panose="02020603050405020304" pitchFamily="18" charset="0"/>
              </a:rPr>
              <a:t>Possible delivery or funding of new food pantries for rural residents depending on previous allocations.</a:t>
            </a:r>
            <a:br>
              <a:rPr lang="en-US" dirty="0"/>
            </a:br>
            <a:br>
              <a:rPr lang="en-US" dirty="0"/>
            </a:br>
            <a:br>
              <a:rPr lang="en-US" dirty="0"/>
            </a:br>
            <a:br>
              <a:rPr lang="en-US" dirty="0"/>
            </a:br>
            <a:br>
              <a:rPr lang="en-US" dirty="0"/>
            </a:br>
            <a:br>
              <a:rPr lang="en-US" dirty="0"/>
            </a:br>
            <a:br>
              <a:rPr lang="en-US" dirty="0"/>
            </a:br>
            <a:br>
              <a:rPr lang="en-US" dirty="0"/>
            </a:br>
            <a:br>
              <a:rPr lang="en-US" dirty="0"/>
            </a:br>
            <a:endParaRPr lang="en-US" dirty="0"/>
          </a:p>
        </p:txBody>
      </p:sp>
      <p:sp>
        <p:nvSpPr>
          <p:cNvPr id="4" name="Text Placeholder 3">
            <a:extLst>
              <a:ext uri="{FF2B5EF4-FFF2-40B4-BE49-F238E27FC236}">
                <a16:creationId xmlns:a16="http://schemas.microsoft.com/office/drawing/2014/main" id="{E4B0AC72-AE82-4374-846C-006AF753B215}"/>
              </a:ext>
            </a:extLst>
          </p:cNvPr>
          <p:cNvSpPr>
            <a:spLocks noGrp="1"/>
          </p:cNvSpPr>
          <p:nvPr>
            <p:ph type="body" sz="half" idx="2"/>
          </p:nvPr>
        </p:nvSpPr>
        <p:spPr>
          <a:xfrm>
            <a:off x="6250192" y="742278"/>
            <a:ext cx="5941807" cy="6002767"/>
          </a:xfrm>
        </p:spPr>
        <p:txBody>
          <a:bodyPr>
            <a:normAutofit fontScale="25000" lnSpcReduction="20000"/>
          </a:bodyPr>
          <a:lstStyle/>
          <a:p>
            <a:r>
              <a:rPr lang="en-US" sz="4400" dirty="0">
                <a:latin typeface="Times New Roman" panose="02020603050405020304" pitchFamily="18" charset="0"/>
                <a:cs typeface="Times New Roman" panose="02020603050405020304" pitchFamily="18" charset="0"/>
              </a:rPr>
              <a:t>                                                                                                                                                                                    </a:t>
            </a:r>
          </a:p>
          <a:p>
            <a:endParaRPr lang="en-US" sz="4400" dirty="0">
              <a:latin typeface="Times New Roman" panose="02020603050405020304" pitchFamily="18" charset="0"/>
              <a:cs typeface="Times New Roman" panose="02020603050405020304" pitchFamily="18" charset="0"/>
            </a:endParaRPr>
          </a:p>
          <a:p>
            <a:endParaRPr lang="en-US" sz="4400" dirty="0">
              <a:latin typeface="Times New Roman" panose="02020603050405020304" pitchFamily="18" charset="0"/>
              <a:cs typeface="Times New Roman" panose="02020603050405020304" pitchFamily="18" charset="0"/>
            </a:endParaRPr>
          </a:p>
          <a:p>
            <a:endParaRPr lang="en-US" sz="4400" dirty="0">
              <a:latin typeface="Times New Roman" panose="02020603050405020304" pitchFamily="18" charset="0"/>
              <a:cs typeface="Times New Roman" panose="02020603050405020304" pitchFamily="18" charset="0"/>
            </a:endParaRPr>
          </a:p>
          <a:p>
            <a:endParaRPr lang="en-US" sz="4400" dirty="0">
              <a:latin typeface="Times New Roman" panose="02020603050405020304" pitchFamily="18" charset="0"/>
              <a:cs typeface="Times New Roman" panose="02020603050405020304" pitchFamily="18" charset="0"/>
            </a:endParaRPr>
          </a:p>
          <a:p>
            <a:endParaRPr lang="en-US" sz="4400" dirty="0">
              <a:latin typeface="Times New Roman" panose="02020603050405020304" pitchFamily="18" charset="0"/>
              <a:cs typeface="Times New Roman" panose="02020603050405020304" pitchFamily="18" charset="0"/>
            </a:endParaRPr>
          </a:p>
          <a:p>
            <a:endParaRPr lang="en-US" sz="4400" dirty="0">
              <a:latin typeface="Times New Roman" panose="02020603050405020304" pitchFamily="18" charset="0"/>
              <a:cs typeface="Times New Roman" panose="02020603050405020304" pitchFamily="18" charset="0"/>
            </a:endParaRPr>
          </a:p>
          <a:p>
            <a:r>
              <a:rPr lang="en-US" sz="4400" dirty="0">
                <a:latin typeface="Times New Roman" panose="02020603050405020304" pitchFamily="18" charset="0"/>
                <a:cs typeface="Times New Roman" panose="02020603050405020304" pitchFamily="18" charset="0"/>
              </a:rPr>
              <a:t>                                                                                                                                                                                    Figure 7</a:t>
            </a:r>
          </a:p>
          <a:p>
            <a:r>
              <a:rPr lang="en-US" sz="4400" i="1" dirty="0">
                <a:latin typeface="Times New Roman" panose="02020603050405020304" pitchFamily="18" charset="0"/>
                <a:cs typeface="Times New Roman" panose="02020603050405020304" pitchFamily="18" charset="0"/>
              </a:rPr>
              <a:t>                                                                                                                                                                                    Sum of poverty by msa within state (excluding Rural)</a:t>
            </a:r>
          </a:p>
          <a:p>
            <a:endParaRPr lang="en-US" sz="4400" dirty="0">
              <a:latin typeface="Times New Roman" panose="02020603050405020304" pitchFamily="18" charset="0"/>
              <a:cs typeface="Times New Roman" panose="02020603050405020304" pitchFamily="18" charset="0"/>
            </a:endParaRPr>
          </a:p>
          <a:p>
            <a:endParaRPr lang="en-US" sz="4400" dirty="0">
              <a:latin typeface="Times New Roman" panose="02020603050405020304" pitchFamily="18" charset="0"/>
              <a:cs typeface="Times New Roman" panose="02020603050405020304" pitchFamily="18" charset="0"/>
            </a:endParaRPr>
          </a:p>
          <a:p>
            <a:endParaRPr lang="en-US" sz="4400" dirty="0">
              <a:latin typeface="Times New Roman" panose="02020603050405020304" pitchFamily="18" charset="0"/>
              <a:cs typeface="Times New Roman" panose="02020603050405020304" pitchFamily="18" charset="0"/>
            </a:endParaRPr>
          </a:p>
          <a:p>
            <a:r>
              <a:rPr lang="en-US" sz="4400" i="1" dirty="0">
                <a:latin typeface="Times New Roman" panose="02020603050405020304" pitchFamily="18" charset="0"/>
                <a:cs typeface="Times New Roman" panose="02020603050405020304" pitchFamily="18" charset="0"/>
              </a:rPr>
              <a:t>                                                                                                                                                                                   </a:t>
            </a:r>
          </a:p>
          <a:p>
            <a:endParaRPr lang="en-US" sz="4400" i="1" dirty="0">
              <a:latin typeface="Times New Roman" panose="02020603050405020304" pitchFamily="18" charset="0"/>
              <a:cs typeface="Times New Roman" panose="02020603050405020304" pitchFamily="18" charset="0"/>
            </a:endParaRPr>
          </a:p>
          <a:p>
            <a:endParaRPr lang="en-US" sz="4400" i="1" dirty="0">
              <a:latin typeface="Times New Roman" panose="02020603050405020304" pitchFamily="18" charset="0"/>
              <a:cs typeface="Times New Roman" panose="02020603050405020304" pitchFamily="18" charset="0"/>
            </a:endParaRPr>
          </a:p>
          <a:p>
            <a:endParaRPr lang="en-US" sz="4400" i="1" dirty="0">
              <a:latin typeface="Times New Roman" panose="02020603050405020304" pitchFamily="18" charset="0"/>
              <a:cs typeface="Times New Roman" panose="02020603050405020304" pitchFamily="18" charset="0"/>
            </a:endParaRPr>
          </a:p>
          <a:p>
            <a:endParaRPr lang="en-US" sz="4400" dirty="0"/>
          </a:p>
          <a:p>
            <a:endParaRPr lang="en-US" sz="4400" dirty="0"/>
          </a:p>
          <a:p>
            <a:endParaRPr lang="en-US" sz="4400" dirty="0"/>
          </a:p>
          <a:p>
            <a:endParaRPr lang="en-US" sz="4400" dirty="0"/>
          </a:p>
          <a:p>
            <a:endParaRPr lang="en-US" sz="4400" dirty="0"/>
          </a:p>
          <a:p>
            <a:endParaRPr lang="en-US" sz="4400" dirty="0"/>
          </a:p>
          <a:p>
            <a:r>
              <a:rPr lang="en-US" sz="4400" dirty="0"/>
              <a:t>                                                                                                                                                                     Note: Mapping of Poverty by MSA, BY R.Klein, 2022</a:t>
            </a:r>
            <a:r>
              <a:rPr lang="en-US" dirty="0"/>
              <a:t>.</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10" name="Content Placeholder 9" descr="Map&#10;&#10;Description automatically generated">
            <a:extLst>
              <a:ext uri="{FF2B5EF4-FFF2-40B4-BE49-F238E27FC236}">
                <a16:creationId xmlns:a16="http://schemas.microsoft.com/office/drawing/2014/main" id="{F0325C35-ECC5-4745-BFDE-E9B6B931261D}"/>
              </a:ext>
            </a:extLst>
          </p:cNvPr>
          <p:cNvPicPr>
            <a:picLocks noGrp="1" noChangeAspect="1"/>
          </p:cNvPicPr>
          <p:nvPr>
            <p:ph idx="1"/>
          </p:nvPr>
        </p:nvPicPr>
        <p:blipFill>
          <a:blip r:embed="rId5"/>
          <a:stretch>
            <a:fillRect/>
          </a:stretch>
        </p:blipFill>
        <p:spPr>
          <a:xfrm>
            <a:off x="6357429" y="2288690"/>
            <a:ext cx="5727331" cy="3216535"/>
          </a:xfrm>
        </p:spPr>
      </p:pic>
      <p:pic>
        <p:nvPicPr>
          <p:cNvPr id="12" name="Audio 11">
            <a:hlinkClick r:id="" action="ppaction://media"/>
            <a:extLst>
              <a:ext uri="{FF2B5EF4-FFF2-40B4-BE49-F238E27FC236}">
                <a16:creationId xmlns:a16="http://schemas.microsoft.com/office/drawing/2014/main" id="{48142783-58BC-4D05-9BE9-DCD2A8D9DD9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59342440"/>
      </p:ext>
    </p:extLst>
  </p:cSld>
  <p:clrMapOvr>
    <a:masterClrMapping/>
  </p:clrMapOvr>
  <mc:AlternateContent xmlns:mc="http://schemas.openxmlformats.org/markup-compatibility/2006">
    <mc:Choice xmlns:p14="http://schemas.microsoft.com/office/powerpoint/2010/main" Requires="p14">
      <p:transition spd="slow" p14:dur="2000" advTm="33048"/>
    </mc:Choice>
    <mc:Fallback>
      <p:transition spd="slow" advTm="33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160" y="0"/>
            <a:ext cx="9369421" cy="68579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Freeform: Shape 11">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88489" cy="6858002"/>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DA2D1D-85FE-4054-AED7-BD22080B9DAF}"/>
              </a:ext>
            </a:extLst>
          </p:cNvPr>
          <p:cNvSpPr>
            <a:spLocks noGrp="1"/>
          </p:cNvSpPr>
          <p:nvPr>
            <p:ph type="title"/>
          </p:nvPr>
        </p:nvSpPr>
        <p:spPr>
          <a:xfrm>
            <a:off x="962022" y="643467"/>
            <a:ext cx="4340023" cy="5571064"/>
          </a:xfrm>
        </p:spPr>
        <p:txBody>
          <a:bodyPr anchor="ctr">
            <a:normAutofit/>
          </a:bodyPr>
          <a:lstStyle/>
          <a:p>
            <a:r>
              <a:rPr lang="en-US" sz="4400" dirty="0"/>
              <a:t>RESULTS OF FINDINGS</a:t>
            </a:r>
          </a:p>
        </p:txBody>
      </p:sp>
      <p:sp>
        <p:nvSpPr>
          <p:cNvPr id="3" name="Content Placeholder 2">
            <a:extLst>
              <a:ext uri="{FF2B5EF4-FFF2-40B4-BE49-F238E27FC236}">
                <a16:creationId xmlns:a16="http://schemas.microsoft.com/office/drawing/2014/main" id="{63CFD59B-79F9-4443-A049-DA6738C727D9}"/>
              </a:ext>
            </a:extLst>
          </p:cNvPr>
          <p:cNvSpPr>
            <a:spLocks noGrp="1"/>
          </p:cNvSpPr>
          <p:nvPr>
            <p:ph idx="1"/>
          </p:nvPr>
        </p:nvSpPr>
        <p:spPr>
          <a:xfrm>
            <a:off x="6708499" y="643467"/>
            <a:ext cx="4521480" cy="5571064"/>
          </a:xfrm>
        </p:spPr>
        <p:txBody>
          <a:bodyPr>
            <a:normAutofit/>
          </a:bodyPr>
          <a:lstStyle/>
          <a:p>
            <a:r>
              <a:rPr lang="en-US" dirty="0"/>
              <a:t>Business Question #1 – Failure to reject Null</a:t>
            </a:r>
          </a:p>
          <a:p>
            <a:pPr lvl="1"/>
            <a:r>
              <a:rPr lang="en-US" dirty="0"/>
              <a:t>More information needed</a:t>
            </a:r>
          </a:p>
          <a:p>
            <a:pPr lvl="1"/>
            <a:r>
              <a:rPr lang="en-US" dirty="0"/>
              <a:t>Possible use of CPS data </a:t>
            </a:r>
          </a:p>
          <a:p>
            <a:pPr marL="457200" lvl="1" indent="0">
              <a:buNone/>
            </a:pPr>
            <a:endParaRPr lang="en-US" dirty="0"/>
          </a:p>
          <a:p>
            <a:r>
              <a:rPr lang="en-US" dirty="0"/>
              <a:t>Business Question #2 – Failure to reject null</a:t>
            </a:r>
          </a:p>
          <a:p>
            <a:pPr lvl="1"/>
            <a:r>
              <a:rPr lang="en-US" dirty="0"/>
              <a:t>Use of paid version of SAS</a:t>
            </a:r>
          </a:p>
          <a:p>
            <a:pPr lvl="1"/>
            <a:r>
              <a:rPr lang="en-US" dirty="0"/>
              <a:t>Time series of data for regression analysis</a:t>
            </a:r>
          </a:p>
          <a:p>
            <a:pPr lvl="1"/>
            <a:endParaRPr lang="en-US" dirty="0"/>
          </a:p>
        </p:txBody>
      </p:sp>
      <p:pic>
        <p:nvPicPr>
          <p:cNvPr id="5" name="Audio 4">
            <a:hlinkClick r:id="" action="ppaction://media"/>
            <a:extLst>
              <a:ext uri="{FF2B5EF4-FFF2-40B4-BE49-F238E27FC236}">
                <a16:creationId xmlns:a16="http://schemas.microsoft.com/office/drawing/2014/main" id="{9CB8E358-5D08-4F76-9A2D-0A096DAF32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30523189"/>
      </p:ext>
    </p:extLst>
  </p:cSld>
  <p:clrMapOvr>
    <a:masterClrMapping/>
  </p:clrMapOvr>
  <mc:AlternateContent xmlns:mc="http://schemas.openxmlformats.org/markup-compatibility/2006">
    <mc:Choice xmlns:p14="http://schemas.microsoft.com/office/powerpoint/2010/main" Requires="p14">
      <p:transition spd="slow" p14:dur="2000" advTm="91915"/>
    </mc:Choice>
    <mc:Fallback>
      <p:transition spd="slow" advTm="919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B1EA1-51DE-4385-A8EB-B8627357ED60}"/>
              </a:ext>
            </a:extLst>
          </p:cNvPr>
          <p:cNvSpPr>
            <a:spLocks noGrp="1"/>
          </p:cNvSpPr>
          <p:nvPr>
            <p:ph type="title"/>
          </p:nvPr>
        </p:nvSpPr>
        <p:spPr>
          <a:xfrm>
            <a:off x="938530" y="720762"/>
            <a:ext cx="10108881" cy="6137238"/>
          </a:xfrm>
        </p:spPr>
        <p:txBody>
          <a:bodyPr>
            <a:normAutofit fontScale="90000"/>
          </a:bodyPr>
          <a:lstStyle/>
          <a:p>
            <a:r>
              <a:rPr lang="en-US" dirty="0">
                <a:latin typeface="Times New Roman" panose="02020603050405020304" pitchFamily="18" charset="0"/>
                <a:cs typeface="Times New Roman" panose="02020603050405020304" pitchFamily="18" charset="0"/>
              </a:rPr>
              <a:t>Conclusion</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COnclusion</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sz="1100" dirty="0">
                <a:solidFill>
                  <a:schemeClr val="tx1"/>
                </a:solidFill>
                <a:latin typeface="Times New Roman" panose="02020603050405020304" pitchFamily="18" charset="0"/>
                <a:cs typeface="Times New Roman" panose="02020603050405020304" pitchFamily="18" charset="0"/>
              </a:rPr>
              <a:t>Figure 8                                                                                                                                         FIGURE 9</a:t>
            </a:r>
            <a:br>
              <a:rPr lang="en-US" sz="1100" dirty="0">
                <a:solidFill>
                  <a:schemeClr val="tx1"/>
                </a:solidFill>
                <a:latin typeface="Times New Roman" panose="02020603050405020304" pitchFamily="18" charset="0"/>
                <a:cs typeface="Times New Roman" panose="02020603050405020304" pitchFamily="18" charset="0"/>
              </a:rPr>
            </a:br>
            <a:r>
              <a:rPr lang="en-US" sz="1100" i="1" dirty="0">
                <a:solidFill>
                  <a:schemeClr val="tx1"/>
                </a:solidFill>
                <a:latin typeface="Times New Roman" panose="02020603050405020304" pitchFamily="18" charset="0"/>
                <a:cs typeface="Times New Roman" panose="02020603050405020304" pitchFamily="18" charset="0"/>
              </a:rPr>
              <a:t>Feeding America Food Bank Map                                                                                       Poverty Map by state and MSA</a:t>
            </a: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r>
              <a:rPr lang="en-US" sz="1100" dirty="0">
                <a:solidFill>
                  <a:schemeClr val="tx1"/>
                </a:solidFill>
                <a:latin typeface="Times New Roman" panose="02020603050405020304" pitchFamily="18" charset="0"/>
                <a:cs typeface="Times New Roman" panose="02020603050405020304" pitchFamily="18" charset="0"/>
              </a:rPr>
              <a:t>NOTE: Adapted from Find a Food Bank, 2022.                                                                      NOTE: Poverty map by state and MSA, BY R. Klein, 2022.</a:t>
            </a:r>
            <a:br>
              <a:rPr lang="en-US" sz="1100" dirty="0">
                <a:solidFill>
                  <a:schemeClr val="tx1"/>
                </a:solidFill>
                <a:latin typeface="Times New Roman" panose="02020603050405020304" pitchFamily="18" charset="0"/>
                <a:cs typeface="Times New Roman" panose="02020603050405020304" pitchFamily="18" charset="0"/>
              </a:rPr>
            </a:br>
            <a:r>
              <a:rPr lang="en-US" sz="1100" dirty="0">
                <a:solidFill>
                  <a:schemeClr val="tx1"/>
                </a:solidFill>
                <a:latin typeface="Times New Roman" panose="02020603050405020304" pitchFamily="18" charset="0"/>
                <a:cs typeface="Times New Roman" panose="02020603050405020304" pitchFamily="18" charset="0"/>
              </a:rPr>
              <a:t>(https://www.feedingamerica.org/find-your-local-foodbank)</a:t>
            </a:r>
            <a:br>
              <a:rPr lang="en-US" sz="1100" dirty="0">
                <a:solidFill>
                  <a:schemeClr val="tx1"/>
                </a:solidFill>
                <a:latin typeface="Times New Roman" panose="02020603050405020304" pitchFamily="18" charset="0"/>
                <a:cs typeface="Times New Roman" panose="02020603050405020304" pitchFamily="18" charset="0"/>
              </a:rPr>
            </a:br>
            <a:r>
              <a:rPr lang="en-US" sz="1100" dirty="0">
                <a:solidFill>
                  <a:schemeClr val="tx1"/>
                </a:solidFill>
                <a:latin typeface="Times New Roman" panose="02020603050405020304" pitchFamily="18" charset="0"/>
                <a:cs typeface="Times New Roman" panose="02020603050405020304" pitchFamily="18" charset="0"/>
              </a:rPr>
              <a:t>In the public domain.</a:t>
            </a: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sz="1100" dirty="0">
                <a:solidFill>
                  <a:schemeClr val="tx1"/>
                </a:solidFill>
                <a:latin typeface="Times New Roman" panose="02020603050405020304" pitchFamily="18" charset="0"/>
                <a:cs typeface="Times New Roman" panose="02020603050405020304" pitchFamily="18" charset="0"/>
              </a:rPr>
            </a:br>
            <a:br>
              <a:rPr lang="en-US" dirty="0"/>
            </a:br>
            <a:br>
              <a:rPr lang="en-US" dirty="0"/>
            </a:br>
            <a:br>
              <a:rPr lang="en-US" dirty="0"/>
            </a:br>
            <a:br>
              <a:rPr lang="en-US" dirty="0"/>
            </a:br>
            <a:br>
              <a:rPr lang="en-US" dirty="0"/>
            </a:br>
            <a:br>
              <a:rPr lang="en-US" dirty="0"/>
            </a:br>
            <a:br>
              <a:rPr lang="en-US" dirty="0"/>
            </a:br>
            <a:endParaRPr lang="en-US" dirty="0"/>
          </a:p>
        </p:txBody>
      </p:sp>
      <p:pic>
        <p:nvPicPr>
          <p:cNvPr id="8" name="Content Placeholder 7" descr="Map&#10;&#10;Description automatically generated">
            <a:extLst>
              <a:ext uri="{FF2B5EF4-FFF2-40B4-BE49-F238E27FC236}">
                <a16:creationId xmlns:a16="http://schemas.microsoft.com/office/drawing/2014/main" id="{BA1E1FA6-AB8B-43B3-814C-23EEDDE96CE6}"/>
              </a:ext>
            </a:extLst>
          </p:cNvPr>
          <p:cNvPicPr>
            <a:picLocks noGrp="1" noChangeAspect="1"/>
          </p:cNvPicPr>
          <p:nvPr>
            <p:ph sz="half" idx="1"/>
          </p:nvPr>
        </p:nvPicPr>
        <p:blipFill>
          <a:blip r:embed="rId5"/>
          <a:stretch>
            <a:fillRect/>
          </a:stretch>
        </p:blipFill>
        <p:spPr>
          <a:xfrm>
            <a:off x="938530" y="2667000"/>
            <a:ext cx="4945903" cy="3124200"/>
          </a:xfrm>
        </p:spPr>
      </p:pic>
      <p:pic>
        <p:nvPicPr>
          <p:cNvPr id="15" name="Content Placeholder 14" descr="Map&#10;&#10;Description automatically generated">
            <a:extLst>
              <a:ext uri="{FF2B5EF4-FFF2-40B4-BE49-F238E27FC236}">
                <a16:creationId xmlns:a16="http://schemas.microsoft.com/office/drawing/2014/main" id="{4D090857-A16C-48F3-A820-723D8A603119}"/>
              </a:ext>
            </a:extLst>
          </p:cNvPr>
          <p:cNvPicPr>
            <a:picLocks noGrp="1" noChangeAspect="1"/>
          </p:cNvPicPr>
          <p:nvPr>
            <p:ph sz="half" idx="2"/>
          </p:nvPr>
        </p:nvPicPr>
        <p:blipFill>
          <a:blip r:embed="rId6"/>
          <a:stretch>
            <a:fillRect/>
          </a:stretch>
        </p:blipFill>
        <p:spPr>
          <a:xfrm>
            <a:off x="5884433" y="2667000"/>
            <a:ext cx="4766840" cy="3124200"/>
          </a:xfrm>
        </p:spPr>
      </p:pic>
      <p:pic>
        <p:nvPicPr>
          <p:cNvPr id="18" name="Audio 17">
            <a:hlinkClick r:id="" action="ppaction://media"/>
            <a:extLst>
              <a:ext uri="{FF2B5EF4-FFF2-40B4-BE49-F238E27FC236}">
                <a16:creationId xmlns:a16="http://schemas.microsoft.com/office/drawing/2014/main" id="{C46B4A74-5BE2-4C33-9E0E-2A7A3FF4018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1209239"/>
      </p:ext>
    </p:extLst>
  </p:cSld>
  <p:clrMapOvr>
    <a:masterClrMapping/>
  </p:clrMapOvr>
  <mc:AlternateContent xmlns:mc="http://schemas.openxmlformats.org/markup-compatibility/2006">
    <mc:Choice xmlns:p14="http://schemas.microsoft.com/office/powerpoint/2010/main" Requires="p14">
      <p:transition spd="slow" p14:dur="2000" advTm="66917"/>
    </mc:Choice>
    <mc:Fallback>
      <p:transition spd="slow" advTm="66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CF3084E-203A-4D0A-AD55-43A00BCFB8DF}"/>
              </a:ext>
            </a:extLst>
          </p:cNvPr>
          <p:cNvSpPr>
            <a:spLocks noGrp="1"/>
          </p:cNvSpPr>
          <p:nvPr>
            <p:ph type="title"/>
          </p:nvPr>
        </p:nvSpPr>
        <p:spPr>
          <a:xfrm>
            <a:off x="1141413" y="609600"/>
            <a:ext cx="9905998" cy="1173480"/>
          </a:xfrm>
        </p:spPr>
        <p:txBody>
          <a:bodyPr>
            <a:normAutofit/>
          </a:bodyPr>
          <a:lstStyle/>
          <a:p>
            <a:pPr algn="ctr"/>
            <a:r>
              <a:rPr lang="en-US" dirty="0"/>
              <a:t>References</a:t>
            </a:r>
          </a:p>
        </p:txBody>
      </p:sp>
      <p:sp>
        <p:nvSpPr>
          <p:cNvPr id="3" name="Content Placeholder 2">
            <a:extLst>
              <a:ext uri="{FF2B5EF4-FFF2-40B4-BE49-F238E27FC236}">
                <a16:creationId xmlns:a16="http://schemas.microsoft.com/office/drawing/2014/main" id="{AA250E96-6A21-4189-BAD9-00F59631A5AF}"/>
              </a:ext>
            </a:extLst>
          </p:cNvPr>
          <p:cNvSpPr>
            <a:spLocks noGrp="1"/>
          </p:cNvSpPr>
          <p:nvPr>
            <p:ph idx="1"/>
          </p:nvPr>
        </p:nvSpPr>
        <p:spPr>
          <a:xfrm>
            <a:off x="1141413" y="2392681"/>
            <a:ext cx="9905998" cy="4320091"/>
          </a:xfrm>
        </p:spPr>
        <p:txBody>
          <a:bodyPr>
            <a:normAutofit lnSpcReduction="10000"/>
          </a:bodyPr>
          <a:lstStyle/>
          <a:p>
            <a:pPr marL="585470" marR="0" indent="-585470">
              <a:lnSpc>
                <a:spcPct val="107000"/>
              </a:lnSpc>
              <a:spcBef>
                <a:spcPts val="0"/>
              </a:spcBef>
              <a:spcAft>
                <a:spcPts val="0"/>
              </a:spcAft>
            </a:pP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4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100" b="0" i="0" dirty="0">
                <a:effectLst/>
                <a:latin typeface="Times New Roman" panose="02020603050405020304" pitchFamily="18" charset="0"/>
                <a:cs typeface="Times New Roman" panose="02020603050405020304" pitchFamily="18" charset="0"/>
              </a:rPr>
              <a:t>Cole, C. (2021). 5 Principles of Data Ethics for Business. Retrieved from </a:t>
            </a:r>
            <a:r>
              <a:rPr lang="en-US" sz="1100" b="0" i="0" dirty="0">
                <a:effectLst/>
                <a:latin typeface="Times New Roman" panose="02020603050405020304" pitchFamily="18" charset="0"/>
                <a:cs typeface="Times New Roman" panose="02020603050405020304" pitchFamily="18" charset="0"/>
                <a:hlinkClick r:id="rId4"/>
              </a:rPr>
              <a:t>https://online.hbs.edu/blog/post/data-ethics</a:t>
            </a:r>
            <a:r>
              <a:rPr lang="en-US" sz="1100" b="0" i="0" dirty="0">
                <a:effectLst/>
                <a:latin typeface="Times New Roman" panose="02020603050405020304" pitchFamily="18" charset="0"/>
                <a:cs typeface="Times New Roman" panose="02020603050405020304" pitchFamily="18" charset="0"/>
              </a:rPr>
              <a:t>.</a:t>
            </a:r>
          </a:p>
          <a:p>
            <a:pPr marL="585470" indent="-585470">
              <a:lnSpc>
                <a:spcPct val="107000"/>
              </a:lnSpc>
              <a:spcBef>
                <a:spcPts val="0"/>
              </a:spcBef>
              <a:spcAft>
                <a:spcPts val="0"/>
              </a:spcAft>
            </a:pPr>
            <a:endParaRPr lang="en-US" sz="11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100" b="0" i="0" dirty="0">
                <a:effectLst/>
                <a:latin typeface="Times New Roman" panose="02020603050405020304" pitchFamily="18" charset="0"/>
                <a:cs typeface="Times New Roman" panose="02020603050405020304" pitchFamily="18" charset="0"/>
              </a:rPr>
              <a:t>Davis, K., &amp; Patterson, D. (2012). Ethics of big data: Balancing risk and innovation. Farnham: O'Reilly.</a:t>
            </a:r>
          </a:p>
          <a:p>
            <a:pPr marL="585470" indent="-585470">
              <a:lnSpc>
                <a:spcPct val="107000"/>
              </a:lnSpc>
              <a:spcBef>
                <a:spcPts val="0"/>
              </a:spcBef>
              <a:spcAft>
                <a:spcPts val="0"/>
              </a:spcAft>
            </a:pPr>
            <a:endParaRPr lang="en-US" sz="11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100" b="0" i="0" dirty="0">
                <a:effectLst/>
                <a:latin typeface="Times New Roman" panose="02020603050405020304" pitchFamily="18" charset="0"/>
                <a:cs typeface="Times New Roman" panose="02020603050405020304" pitchFamily="18" charset="0"/>
              </a:rPr>
              <a:t>Dukhnytskyi, B. V. (2020). Actual problems in food supplying to the world’s population. Ekonomika APK, 6, 91–97. </a:t>
            </a:r>
            <a:r>
              <a:rPr lang="en-US" sz="1100" b="0" i="0" dirty="0">
                <a:effectLst/>
                <a:latin typeface="Times New Roman" panose="02020603050405020304" pitchFamily="18" charset="0"/>
                <a:cs typeface="Times New Roman" panose="02020603050405020304" pitchFamily="18" charset="0"/>
                <a:hlinkClick r:id="rId5"/>
              </a:rPr>
              <a:t>https://doi.org/10.32317/2221-1055.202006091</a:t>
            </a:r>
            <a:endParaRPr lang="en-US" sz="11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1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100" b="0" i="0" dirty="0">
                <a:effectLst/>
                <a:latin typeface="Times New Roman" panose="02020603050405020304" pitchFamily="18" charset="0"/>
                <a:cs typeface="Times New Roman" panose="02020603050405020304" pitchFamily="18" charset="0"/>
              </a:rPr>
              <a:t>El-Wakeel, F. (2021). Ethics and data analysis go hand in hand.</a:t>
            </a:r>
            <a:r>
              <a:rPr lang="en-US" sz="1100" b="0" i="1" dirty="0">
                <a:effectLst/>
                <a:latin typeface="Times New Roman" panose="02020603050405020304" pitchFamily="18" charset="0"/>
                <a:cs typeface="Times New Roman" panose="02020603050405020304" pitchFamily="18" charset="0"/>
              </a:rPr>
              <a:t> Strategic Finance, 103</a:t>
            </a:r>
            <a:r>
              <a:rPr lang="en-US" sz="1100" b="0" i="0" dirty="0">
                <a:effectLst/>
                <a:latin typeface="Times New Roman" panose="02020603050405020304" pitchFamily="18" charset="0"/>
                <a:cs typeface="Times New Roman" panose="02020603050405020304" pitchFamily="18" charset="0"/>
              </a:rPr>
              <a:t>(6), 11-12. Retrieved from </a:t>
            </a:r>
            <a:r>
              <a:rPr lang="en-US" sz="1100" b="0" i="0" dirty="0">
                <a:effectLst/>
                <a:latin typeface="Times New Roman" panose="02020603050405020304" pitchFamily="18" charset="0"/>
                <a:cs typeface="Times New Roman" panose="02020603050405020304" pitchFamily="18" charset="0"/>
                <a:hlinkClick r:id="rId6"/>
              </a:rPr>
              <a:t>https://csuglobal.idm.oclc.org/login?qurl=https%3A%2F%2Fwww.proquest.com%2Fscholarly-journals%2Fethics-data-analytics-go-hand%2Fdocview%2F2614647439%2Fse-2%3Faccountid%3D38569</a:t>
            </a:r>
            <a:endParaRPr lang="en-US" sz="11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100" dirty="0">
                <a:effectLst/>
                <a:latin typeface="Times New Roman" panose="02020603050405020304" pitchFamily="18" charset="0"/>
                <a:ea typeface="Times New Roman" panose="02020603050405020304" pitchFamily="18" charset="0"/>
                <a:cs typeface="Times New Roman" panose="02020603050405020304" pitchFamily="18" charset="0"/>
              </a:rPr>
              <a:t>Erete, S., Ryou, E., Smith, G., Fassett, K., &amp; Duda, S. (2016). Storytelling with Data: Examining the Use of Data by Non-Profit Organizations. </a:t>
            </a:r>
            <a:r>
              <a:rPr lang="en-US" sz="1100" i="1" dirty="0">
                <a:effectLst/>
                <a:latin typeface="Times New Roman" panose="02020603050405020304" pitchFamily="18" charset="0"/>
                <a:ea typeface="Times New Roman" panose="02020603050405020304" pitchFamily="18" charset="0"/>
                <a:cs typeface="Times New Roman" panose="02020603050405020304" pitchFamily="18" charset="0"/>
              </a:rPr>
              <a:t>CSCW '16: Proceedings of the 19th ACM Conference on Computer-Supported Cooperative Work &amp; Social Computing,</a:t>
            </a:r>
            <a:r>
              <a:rPr lang="en-US" sz="1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100" i="1" dirty="0">
                <a:effectLst/>
                <a:latin typeface="Times New Roman" panose="02020603050405020304" pitchFamily="18" charset="0"/>
                <a:ea typeface="Times New Roman" panose="02020603050405020304" pitchFamily="18" charset="0"/>
                <a:cs typeface="Times New Roman" panose="02020603050405020304" pitchFamily="18" charset="0"/>
              </a:rPr>
              <a:t>2016, </a:t>
            </a:r>
            <a:r>
              <a:rPr lang="en-US" sz="1100" dirty="0">
                <a:effectLst/>
                <a:latin typeface="Times New Roman" panose="02020603050405020304" pitchFamily="18" charset="0"/>
                <a:ea typeface="Times New Roman" panose="02020603050405020304" pitchFamily="18" charset="0"/>
                <a:cs typeface="Times New Roman" panose="02020603050405020304" pitchFamily="18" charset="0"/>
              </a:rPr>
              <a:t>1273-1283. </a:t>
            </a:r>
            <a:r>
              <a:rPr lang="en-US" sz="1100" dirty="0">
                <a:effectLst/>
                <a:latin typeface="Times New Roman" panose="02020603050405020304" pitchFamily="18" charset="0"/>
                <a:ea typeface="Times New Roman" panose="02020603050405020304" pitchFamily="18" charset="0"/>
                <a:cs typeface="Times New Roman" panose="02020603050405020304" pitchFamily="18" charset="0"/>
                <a:hlinkClick r:id="rId7"/>
              </a:rPr>
              <a:t>https://doi.org/10.1145/2818048.2820068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p>
            <a:pPr marL="585470" marR="0" indent="-585470">
              <a:lnSpc>
                <a:spcPct val="107000"/>
              </a:lnSpc>
              <a:spcBef>
                <a:spcPts val="0"/>
              </a:spcBef>
              <a:spcAft>
                <a:spcPts val="0"/>
              </a:spcAft>
            </a:pPr>
            <a:r>
              <a:rPr lang="en-US" sz="1100" dirty="0">
                <a:effectLst/>
                <a:latin typeface="Times New Roman" panose="02020603050405020304" pitchFamily="18" charset="0"/>
                <a:ea typeface="Times New Roman" panose="02020603050405020304" pitchFamily="18" charset="0"/>
                <a:cs typeface="Times New Roman" panose="02020603050405020304" pitchFamily="18" charset="0"/>
              </a:rPr>
              <a:t>Feeding America. (2022). Hunger in America. Retrieved from </a:t>
            </a:r>
            <a:r>
              <a:rPr lang="en-US" sz="1100" dirty="0">
                <a:effectLst/>
                <a:latin typeface="Times New Roman" panose="02020603050405020304" pitchFamily="18" charset="0"/>
                <a:ea typeface="Times New Roman" panose="02020603050405020304" pitchFamily="18" charset="0"/>
                <a:cs typeface="Times New Roman" panose="02020603050405020304" pitchFamily="18" charset="0"/>
                <a:hlinkClick r:id="rId8"/>
              </a:rPr>
              <a:t>https://www.feedingamerica.org/hunger-in-america</a:t>
            </a:r>
            <a:r>
              <a:rPr lang="en-US" sz="11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585470" indent="-585470">
              <a:lnSpc>
                <a:spcPct val="107000"/>
              </a:lnSpc>
              <a:spcBef>
                <a:spcPts val="0"/>
              </a:spcBef>
              <a:spcAft>
                <a:spcPts val="0"/>
              </a:spcAft>
            </a:pP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900" dirty="0">
              <a:effectLst/>
              <a:latin typeface="Times New Roman" panose="02020603050405020304" pitchFamily="18" charset="0"/>
              <a:ea typeface="Calibri" panose="020F0502020204030204" pitchFamily="34" charset="0"/>
              <a:cs typeface="Times New Roman" panose="02020603050405020304" pitchFamily="18" charset="0"/>
            </a:endParaRPr>
          </a:p>
          <a:p>
            <a:pPr marL="585470" marR="0" indent="-585470">
              <a:lnSpc>
                <a:spcPct val="107000"/>
              </a:lnSpc>
              <a:spcBef>
                <a:spcPts val="0"/>
              </a:spcBef>
              <a:spcAft>
                <a:spcPts val="0"/>
              </a:spcAft>
            </a:pP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585470" marR="0" indent="-585470">
              <a:lnSpc>
                <a:spcPct val="107000"/>
              </a:lnSpc>
              <a:spcBef>
                <a:spcPts val="0"/>
              </a:spcBef>
              <a:spcAft>
                <a:spcPts val="0"/>
              </a:spcAft>
            </a:pPr>
            <a:endParaRPr lang="en-US" sz="900" dirty="0">
              <a:effectLst/>
              <a:latin typeface="Calibri" panose="020F0502020204030204" pitchFamily="34" charset="0"/>
              <a:ea typeface="Times New Roman" panose="02020603050405020304" pitchFamily="18" charset="0"/>
              <a:cs typeface="Times New Roman" panose="02020603050405020304" pitchFamily="18" charset="0"/>
            </a:endParaRPr>
          </a:p>
          <a:p>
            <a:pPr marL="585470" marR="0" indent="-585470">
              <a:lnSpc>
                <a:spcPct val="107000"/>
              </a:lnSpc>
              <a:spcBef>
                <a:spcPts val="0"/>
              </a:spcBef>
              <a:spcAft>
                <a:spcPts val="0"/>
              </a:spcAft>
            </a:pPr>
            <a:endParaRPr kumimoji="0" lang="en-US" altLang="en-US" sz="13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endParaRPr lang="en-US" dirty="0"/>
          </a:p>
          <a:p>
            <a:pPr marL="0" indent="0">
              <a:buNone/>
            </a:pPr>
            <a:endParaRPr lang="en-US" dirty="0"/>
          </a:p>
        </p:txBody>
      </p:sp>
    </p:spTree>
    <p:extLst>
      <p:ext uri="{BB962C8B-B14F-4D97-AF65-F5344CB8AC3E}">
        <p14:creationId xmlns:p14="http://schemas.microsoft.com/office/powerpoint/2010/main" val="21795187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CF3084E-203A-4D0A-AD55-43A00BCFB8DF}"/>
              </a:ext>
            </a:extLst>
          </p:cNvPr>
          <p:cNvSpPr>
            <a:spLocks noGrp="1"/>
          </p:cNvSpPr>
          <p:nvPr>
            <p:ph type="title"/>
          </p:nvPr>
        </p:nvSpPr>
        <p:spPr>
          <a:xfrm>
            <a:off x="1141413" y="609600"/>
            <a:ext cx="9905998" cy="1173480"/>
          </a:xfrm>
        </p:spPr>
        <p:txBody>
          <a:bodyPr>
            <a:normAutofit/>
          </a:bodyPr>
          <a:lstStyle/>
          <a:p>
            <a:pPr algn="ctr"/>
            <a:r>
              <a:rPr lang="en-US" dirty="0"/>
              <a:t>References</a:t>
            </a:r>
          </a:p>
        </p:txBody>
      </p:sp>
      <p:sp>
        <p:nvSpPr>
          <p:cNvPr id="3" name="Content Placeholder 2">
            <a:extLst>
              <a:ext uri="{FF2B5EF4-FFF2-40B4-BE49-F238E27FC236}">
                <a16:creationId xmlns:a16="http://schemas.microsoft.com/office/drawing/2014/main" id="{AA250E96-6A21-4189-BAD9-00F59631A5AF}"/>
              </a:ext>
            </a:extLst>
          </p:cNvPr>
          <p:cNvSpPr>
            <a:spLocks noGrp="1"/>
          </p:cNvSpPr>
          <p:nvPr>
            <p:ph idx="1"/>
          </p:nvPr>
        </p:nvSpPr>
        <p:spPr>
          <a:xfrm>
            <a:off x="1141413" y="1871831"/>
            <a:ext cx="9905998" cy="4840941"/>
          </a:xfrm>
        </p:spPr>
        <p:txBody>
          <a:bodyPr>
            <a:normAutofit fontScale="62500" lnSpcReduction="20000"/>
          </a:bodyPr>
          <a:lstStyle/>
          <a:p>
            <a:pPr marL="585470" marR="0" indent="-585470">
              <a:lnSpc>
                <a:spcPct val="107000"/>
              </a:lnSpc>
              <a:spcBef>
                <a:spcPts val="0"/>
              </a:spcBef>
              <a:spcAft>
                <a:spcPts val="0"/>
              </a:spcAft>
            </a:pP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20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4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700" b="0" i="0" dirty="0">
                <a:effectLst/>
                <a:latin typeface="Times New Roman" panose="02020603050405020304" pitchFamily="18" charset="0"/>
                <a:cs typeface="Times New Roman" panose="02020603050405020304" pitchFamily="18" charset="0"/>
              </a:rPr>
              <a:t>Oracle. (2002). Fundamental Data Security Requirements. Retrieved from </a:t>
            </a:r>
            <a:r>
              <a:rPr lang="en-US" sz="1700" b="0" i="0" dirty="0">
                <a:effectLst/>
                <a:latin typeface="Times New Roman" panose="02020603050405020304" pitchFamily="18" charset="0"/>
                <a:cs typeface="Times New Roman" panose="02020603050405020304" pitchFamily="18" charset="0"/>
                <a:hlinkClick r:id="rId4"/>
              </a:rPr>
              <a:t>https://docs.oracle.com/cd/B10501_01/network.920/a96582/overview.htm</a:t>
            </a:r>
            <a:r>
              <a:rPr lang="en-US" sz="1700" b="0" i="0" dirty="0">
                <a:effectLst/>
                <a:latin typeface="Times New Roman" panose="02020603050405020304" pitchFamily="18" charset="0"/>
                <a:cs typeface="Times New Roman" panose="02020603050405020304" pitchFamily="18" charset="0"/>
              </a:rPr>
              <a:t>.</a:t>
            </a:r>
          </a:p>
          <a:p>
            <a:pPr marL="585470" indent="-585470">
              <a:lnSpc>
                <a:spcPct val="107000"/>
              </a:lnSpc>
              <a:spcBef>
                <a:spcPts val="0"/>
              </a:spcBef>
              <a:spcAft>
                <a:spcPts val="0"/>
              </a:spcAft>
            </a:pPr>
            <a:endParaRPr lang="en-US" sz="17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700" b="0" i="0" dirty="0">
                <a:effectLst/>
                <a:latin typeface="Times New Roman" panose="02020603050405020304" pitchFamily="18" charset="0"/>
                <a:cs typeface="Times New Roman" panose="02020603050405020304" pitchFamily="18" charset="0"/>
              </a:rPr>
              <a:t>Sarikaya, S., &amp; Buhl, H. U. (2021). The Challenge of Resource Allocation in the Nonprofit Sector: Determining the Right Amount of Fundraising Expenses. Journal of Nonprofit &amp; Public Sector Marketing, 33(1), 1–28. </a:t>
            </a:r>
            <a:r>
              <a:rPr lang="en-US" sz="1700" b="0" i="0" dirty="0">
                <a:effectLst/>
                <a:latin typeface="Times New Roman" panose="02020603050405020304" pitchFamily="18" charset="0"/>
                <a:cs typeface="Times New Roman" panose="02020603050405020304" pitchFamily="18" charset="0"/>
                <a:hlinkClick r:id="rId5"/>
              </a:rPr>
              <a:t>https://doi.org/10.1080/10495142.2019.1708527</a:t>
            </a:r>
            <a:endParaRPr lang="en-US" sz="17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17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700" b="0" i="0" dirty="0">
                <a:effectLst/>
                <a:latin typeface="Times New Roman" panose="02020603050405020304" pitchFamily="18" charset="0"/>
                <a:cs typeface="Times New Roman" panose="02020603050405020304" pitchFamily="18" charset="0"/>
              </a:rPr>
              <a:t>Stitch. (2022). What is data transformation: definition, benefits, and uses. Retrieved from </a:t>
            </a:r>
            <a:r>
              <a:rPr lang="en-US" sz="1700" b="0" i="0" dirty="0">
                <a:effectLst/>
                <a:latin typeface="Times New Roman" panose="02020603050405020304" pitchFamily="18" charset="0"/>
                <a:cs typeface="Times New Roman" panose="02020603050405020304" pitchFamily="18" charset="0"/>
                <a:hlinkClick r:id="rId6"/>
              </a:rPr>
              <a:t>https://www.stitchdata.com/resources/data-transformation/</a:t>
            </a:r>
            <a:r>
              <a:rPr lang="en-US" sz="1700" b="0" i="0" dirty="0">
                <a:effectLst/>
                <a:latin typeface="Times New Roman" panose="02020603050405020304" pitchFamily="18" charset="0"/>
                <a:cs typeface="Times New Roman" panose="02020603050405020304" pitchFamily="18" charset="0"/>
              </a:rPr>
              <a:t>.</a:t>
            </a:r>
          </a:p>
          <a:p>
            <a:pPr marL="585470" indent="-585470">
              <a:lnSpc>
                <a:spcPct val="107000"/>
              </a:lnSpc>
              <a:spcBef>
                <a:spcPts val="0"/>
              </a:spcBef>
              <a:spcAft>
                <a:spcPts val="0"/>
              </a:spcAft>
            </a:pPr>
            <a:endParaRPr lang="en-US" sz="17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700" b="0" i="0" dirty="0">
                <a:effectLst/>
                <a:latin typeface="Times New Roman" panose="02020603050405020304" pitchFamily="18" charset="0"/>
                <a:cs typeface="Times New Roman" panose="02020603050405020304" pitchFamily="18" charset="0"/>
              </a:rPr>
              <a:t>Talend. (2022). What is Data Integrity and Why is it Important? Retrieved from </a:t>
            </a:r>
            <a:r>
              <a:rPr lang="en-US" sz="1700" b="0" i="0" dirty="0">
                <a:effectLst/>
                <a:latin typeface="Times New Roman" panose="02020603050405020304" pitchFamily="18" charset="0"/>
                <a:cs typeface="Times New Roman" panose="02020603050405020304" pitchFamily="18" charset="0"/>
                <a:hlinkClick r:id="rId7"/>
              </a:rPr>
              <a:t>https://www.talend.com/resources/what-is-data-integrity</a:t>
            </a:r>
            <a:r>
              <a:rPr lang="en-US" sz="1700" b="0" i="0" dirty="0">
                <a:effectLst/>
                <a:latin typeface="Times New Roman" panose="02020603050405020304" pitchFamily="18" charset="0"/>
                <a:cs typeface="Times New Roman" panose="02020603050405020304" pitchFamily="18" charset="0"/>
              </a:rPr>
              <a:t>.</a:t>
            </a:r>
          </a:p>
          <a:p>
            <a:pPr marL="585470" indent="-585470">
              <a:lnSpc>
                <a:spcPct val="107000"/>
              </a:lnSpc>
              <a:spcBef>
                <a:spcPts val="0"/>
              </a:spcBef>
              <a:spcAft>
                <a:spcPts val="0"/>
              </a:spcAft>
            </a:pPr>
            <a:endParaRPr lang="en-US" sz="17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700" b="0" i="0" dirty="0">
                <a:effectLst/>
                <a:latin typeface="Times New Roman" panose="02020603050405020304" pitchFamily="18" charset="0"/>
                <a:cs typeface="Times New Roman" panose="02020603050405020304" pitchFamily="18" charset="0"/>
              </a:rPr>
              <a:t>Techopedia. (2016). Availability. Retrieved </a:t>
            </a:r>
            <a:r>
              <a:rPr lang="en-US" sz="1700" b="0" i="0" dirty="0">
                <a:effectLst/>
                <a:latin typeface="Times New Roman" panose="02020603050405020304" pitchFamily="18" charset="0"/>
                <a:cs typeface="Times New Roman" panose="02020603050405020304" pitchFamily="18" charset="0"/>
                <a:hlinkClick r:id="rId8"/>
              </a:rPr>
              <a:t>https://www.techopedia.com/definition/990/availability#:~:text=Techopedia%20Explains%20Availability-,What%20Does%20Availability%20Mean%3F,and%20in%20the%20correct%20format</a:t>
            </a:r>
            <a:r>
              <a:rPr lang="en-US" sz="1700" b="0" i="0" dirty="0">
                <a:effectLst/>
                <a:latin typeface="Times New Roman" panose="02020603050405020304" pitchFamily="18" charset="0"/>
                <a:cs typeface="Times New Roman" panose="02020603050405020304" pitchFamily="18" charset="0"/>
              </a:rPr>
              <a:t>.</a:t>
            </a:r>
          </a:p>
          <a:p>
            <a:pPr marL="585470" indent="-585470">
              <a:lnSpc>
                <a:spcPct val="107000"/>
              </a:lnSpc>
              <a:spcBef>
                <a:spcPts val="0"/>
              </a:spcBef>
              <a:spcAft>
                <a:spcPts val="0"/>
              </a:spcAft>
            </a:pPr>
            <a:endParaRPr lang="en-US" sz="17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700" b="0" i="0" dirty="0">
                <a:effectLst/>
                <a:latin typeface="Times New Roman" panose="02020603050405020304" pitchFamily="18" charset="0"/>
                <a:cs typeface="Times New Roman" panose="02020603050405020304" pitchFamily="18" charset="0"/>
              </a:rPr>
              <a:t>U.S. Census Bureau. (2021). Privacy in Census Bureau Statistics[Video]. </a:t>
            </a:r>
            <a:r>
              <a:rPr lang="en-US" sz="1700" b="0" i="0" dirty="0">
                <a:effectLst/>
                <a:latin typeface="Times New Roman" panose="02020603050405020304" pitchFamily="18" charset="0"/>
                <a:cs typeface="Times New Roman" panose="02020603050405020304" pitchFamily="18" charset="0"/>
                <a:hlinkClick r:id="rId9"/>
              </a:rPr>
              <a:t>https://www.census.gov/library/video/2021/protecting-privacy-in-census-bureau-statistics.html</a:t>
            </a:r>
            <a:r>
              <a:rPr lang="en-US" sz="1700" b="0" i="0" dirty="0">
                <a:effectLst/>
                <a:latin typeface="Times New Roman" panose="02020603050405020304" pitchFamily="18" charset="0"/>
                <a:cs typeface="Times New Roman" panose="02020603050405020304" pitchFamily="18" charset="0"/>
              </a:rPr>
              <a:t>.</a:t>
            </a:r>
          </a:p>
          <a:p>
            <a:pPr marL="585470" indent="-585470">
              <a:lnSpc>
                <a:spcPct val="107000"/>
              </a:lnSpc>
              <a:spcBef>
                <a:spcPts val="0"/>
              </a:spcBef>
              <a:spcAft>
                <a:spcPts val="0"/>
              </a:spcAft>
            </a:pPr>
            <a:endParaRPr lang="en-US" sz="17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700" b="0" i="0" dirty="0">
                <a:effectLst/>
                <a:latin typeface="Times New Roman" panose="02020603050405020304" pitchFamily="18" charset="0"/>
                <a:cs typeface="Times New Roman" panose="02020603050405020304" pitchFamily="18" charset="0"/>
              </a:rPr>
              <a:t>West, A. (2019). Data-Driven Decision Making for Not-for-Profit Organizations. CPA Journal, 89(4), 10–12.</a:t>
            </a:r>
          </a:p>
          <a:p>
            <a:pPr marL="585470" indent="-585470">
              <a:lnSpc>
                <a:spcPct val="107000"/>
              </a:lnSpc>
              <a:spcBef>
                <a:spcPts val="0"/>
              </a:spcBef>
              <a:spcAft>
                <a:spcPts val="0"/>
              </a:spcAft>
            </a:pPr>
            <a:endParaRPr lang="en-US" sz="17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r>
              <a:rPr lang="en-US" sz="1700" b="0" i="0" dirty="0">
                <a:effectLst/>
                <a:latin typeface="Times New Roman" panose="02020603050405020304" pitchFamily="18" charset="0"/>
                <a:cs typeface="Times New Roman" panose="02020603050405020304" pitchFamily="18" charset="0"/>
              </a:rPr>
              <a:t>Wieringa, J., Kannan, P.K., Ma. X., Reutterer, T., Risselada, H., &amp; Skiera, B. (2021). Data analytics in a privacy-concerned world. Journal of Business Research, 122, 915-925. </a:t>
            </a:r>
            <a:r>
              <a:rPr lang="en-US" sz="1700" b="0" i="0" dirty="0">
                <a:effectLst/>
                <a:latin typeface="Times New Roman" panose="02020603050405020304" pitchFamily="18" charset="0"/>
                <a:cs typeface="Times New Roman" panose="02020603050405020304" pitchFamily="18" charset="0"/>
                <a:hlinkClick r:id="rId10"/>
              </a:rPr>
              <a:t>https://doi.org/10.1016/j.jbusres.2019.05.005</a:t>
            </a:r>
            <a:endParaRPr lang="en-US" sz="1700" b="0" i="0" dirty="0">
              <a:effectLst/>
              <a:latin typeface="Times New Roman" panose="02020603050405020304" pitchFamily="18" charset="0"/>
              <a:cs typeface="Times New Roman" panose="02020603050405020304" pitchFamily="18" charset="0"/>
            </a:endParaRPr>
          </a:p>
          <a:p>
            <a:pPr marL="0" indent="0">
              <a:lnSpc>
                <a:spcPct val="107000"/>
              </a:lnSpc>
              <a:spcBef>
                <a:spcPts val="0"/>
              </a:spcBef>
              <a:spcAft>
                <a:spcPts val="0"/>
              </a:spcAft>
              <a:buNone/>
            </a:pPr>
            <a:endParaRPr lang="en-US" sz="1700" b="0" i="0" dirty="0">
              <a:effectLst/>
              <a:latin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585470" indent="-585470">
              <a:lnSpc>
                <a:spcPct val="107000"/>
              </a:lnSpc>
              <a:spcBef>
                <a:spcPts val="0"/>
              </a:spcBef>
              <a:spcAft>
                <a:spcPts val="0"/>
              </a:spcAft>
            </a:pPr>
            <a:endParaRPr lang="en-US" sz="900" dirty="0">
              <a:effectLst/>
              <a:latin typeface="Times New Roman" panose="02020603050405020304" pitchFamily="18" charset="0"/>
              <a:ea typeface="Calibri" panose="020F0502020204030204" pitchFamily="34" charset="0"/>
              <a:cs typeface="Times New Roman" panose="02020603050405020304" pitchFamily="18" charset="0"/>
            </a:endParaRPr>
          </a:p>
          <a:p>
            <a:pPr marL="585470" marR="0" indent="-585470">
              <a:lnSpc>
                <a:spcPct val="107000"/>
              </a:lnSpc>
              <a:spcBef>
                <a:spcPts val="0"/>
              </a:spcBef>
              <a:spcAft>
                <a:spcPts val="0"/>
              </a:spcAft>
            </a:pP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585470" marR="0" indent="-585470">
              <a:lnSpc>
                <a:spcPct val="107000"/>
              </a:lnSpc>
              <a:spcBef>
                <a:spcPts val="0"/>
              </a:spcBef>
              <a:spcAft>
                <a:spcPts val="0"/>
              </a:spcAft>
            </a:pPr>
            <a:endParaRPr lang="en-US" sz="900" dirty="0">
              <a:effectLst/>
              <a:latin typeface="Calibri" panose="020F0502020204030204" pitchFamily="34" charset="0"/>
              <a:ea typeface="Times New Roman" panose="02020603050405020304" pitchFamily="18" charset="0"/>
              <a:cs typeface="Times New Roman" panose="02020603050405020304" pitchFamily="18" charset="0"/>
            </a:endParaRPr>
          </a:p>
          <a:p>
            <a:pPr marL="585470" marR="0" indent="-585470">
              <a:lnSpc>
                <a:spcPct val="107000"/>
              </a:lnSpc>
              <a:spcBef>
                <a:spcPts val="0"/>
              </a:spcBef>
              <a:spcAft>
                <a:spcPts val="0"/>
              </a:spcAft>
            </a:pPr>
            <a:endParaRPr kumimoji="0" lang="en-US" altLang="en-US" sz="13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endParaRPr lang="en-US" dirty="0"/>
          </a:p>
          <a:p>
            <a:pPr marL="0" indent="0">
              <a:buNone/>
            </a:pPr>
            <a:endParaRPr lang="en-US" dirty="0"/>
          </a:p>
        </p:txBody>
      </p:sp>
    </p:spTree>
    <p:extLst>
      <p:ext uri="{BB962C8B-B14F-4D97-AF65-F5344CB8AC3E}">
        <p14:creationId xmlns:p14="http://schemas.microsoft.com/office/powerpoint/2010/main" val="4004495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7B10-A989-4050-B95D-00F3B62CB4B6}"/>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Data Analytics and Visualization for Feeding America Resource Allocation</a:t>
            </a:r>
          </a:p>
        </p:txBody>
      </p:sp>
      <p:sp>
        <p:nvSpPr>
          <p:cNvPr id="3" name="Content Placeholder 2">
            <a:extLst>
              <a:ext uri="{FF2B5EF4-FFF2-40B4-BE49-F238E27FC236}">
                <a16:creationId xmlns:a16="http://schemas.microsoft.com/office/drawing/2014/main" id="{CDA570A2-35DF-4CE5-8621-B3624ED8D50D}"/>
              </a:ext>
            </a:extLst>
          </p:cNvPr>
          <p:cNvSpPr>
            <a:spLocks noGrp="1"/>
          </p:cNvSpPr>
          <p:nvPr>
            <p:ph idx="1"/>
          </p:nvPr>
        </p:nvSpPr>
        <p:spPr/>
        <p:txBody>
          <a:bodyPr>
            <a:normAutofit/>
          </a:bodyPr>
          <a:lstStyle/>
          <a:p>
            <a:pPr marL="0" indent="0">
              <a:buNone/>
            </a:pPr>
            <a:r>
              <a:rPr lang="en-US" cap="none" dirty="0">
                <a:latin typeface="Times New Roman" panose="02020603050405020304" pitchFamily="18" charset="0"/>
                <a:cs typeface="Times New Roman" panose="02020603050405020304" pitchFamily="18" charset="0"/>
              </a:rPr>
              <a:t>Feeding America – Founded in 1979 by John Van Hengal (Feeding America, 2020)</a:t>
            </a:r>
          </a:p>
          <a:p>
            <a:pPr marL="0" indent="0">
              <a:buNone/>
            </a:pPr>
            <a:endParaRPr lang="en-US" cap="none" dirty="0">
              <a:latin typeface="Times New Roman" panose="02020603050405020304" pitchFamily="18" charset="0"/>
              <a:cs typeface="Times New Roman" panose="02020603050405020304" pitchFamily="18" charset="0"/>
            </a:endParaRPr>
          </a:p>
          <a:p>
            <a:pPr marL="0" indent="0">
              <a:buNone/>
            </a:pPr>
            <a:r>
              <a:rPr lang="en-US" cap="none" dirty="0">
                <a:latin typeface="Times New Roman" panose="02020603050405020304" pitchFamily="18" charset="0"/>
                <a:cs typeface="Times New Roman" panose="02020603050405020304" pitchFamily="18" charset="0"/>
              </a:rPr>
              <a:t>Network of 200 Food Banks and 60,000 Food Pantries (Feeding America, 2020)</a:t>
            </a:r>
          </a:p>
          <a:p>
            <a:pPr marL="0" indent="0">
              <a:buNone/>
            </a:pPr>
            <a:endParaRPr lang="en-US" cap="none" dirty="0">
              <a:latin typeface="Times New Roman" panose="02020603050405020304" pitchFamily="18" charset="0"/>
              <a:cs typeface="Times New Roman" panose="02020603050405020304" pitchFamily="18" charset="0"/>
            </a:endParaRPr>
          </a:p>
          <a:p>
            <a:pPr marL="0" indent="0">
              <a:buNone/>
            </a:pPr>
            <a:r>
              <a:rPr lang="en-US" cap="none" dirty="0">
                <a:latin typeface="Times New Roman" panose="02020603050405020304" pitchFamily="18" charset="0"/>
                <a:cs typeface="Times New Roman" panose="02020603050405020304" pitchFamily="18" charset="0"/>
              </a:rPr>
              <a:t>Mission – Eradicate hunger</a:t>
            </a:r>
          </a:p>
          <a:p>
            <a:pPr marL="0" indent="0">
              <a:buNone/>
            </a:pPr>
            <a:endParaRPr lang="en-US" cap="none" dirty="0">
              <a:latin typeface="Times New Roman" panose="02020603050405020304" pitchFamily="18" charset="0"/>
              <a:cs typeface="Times New Roman" panose="02020603050405020304" pitchFamily="18" charset="0"/>
            </a:endParaRPr>
          </a:p>
          <a:p>
            <a:pPr marL="0" indent="0">
              <a:buNone/>
            </a:pPr>
            <a:endParaRPr lang="en-US" cap="none" dirty="0">
              <a:latin typeface="Times New Roman" panose="02020603050405020304" pitchFamily="18"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4B41EBEB-AD96-4DFB-AC8E-3F7E2F0D52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23909705"/>
      </p:ext>
    </p:extLst>
  </p:cSld>
  <p:clrMapOvr>
    <a:masterClrMapping/>
  </p:clrMapOvr>
  <mc:AlternateContent xmlns:mc="http://schemas.openxmlformats.org/markup-compatibility/2006">
    <mc:Choice xmlns:p14="http://schemas.microsoft.com/office/powerpoint/2010/main" Requires="p14">
      <p:transition spd="slow" p14:dur="2000" advTm="54198"/>
    </mc:Choice>
    <mc:Fallback>
      <p:transition spd="slow" advTm="54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5A422-084C-4DF4-A66E-8AFC764F7120}"/>
              </a:ext>
            </a:extLst>
          </p:cNvPr>
          <p:cNvSpPr>
            <a:spLocks noGrp="1"/>
          </p:cNvSpPr>
          <p:nvPr>
            <p:ph type="title"/>
          </p:nvPr>
        </p:nvSpPr>
        <p:spPr>
          <a:xfrm>
            <a:off x="974179" y="247427"/>
            <a:ext cx="10816202" cy="6325496"/>
          </a:xfrm>
        </p:spPr>
        <p:txBody>
          <a:bodyPr anchor="ctr">
            <a:normAutofit/>
          </a:bodyPr>
          <a:lstStyle/>
          <a:p>
            <a:r>
              <a:rPr lang="en-US" sz="2800" dirty="0">
                <a:latin typeface="Times New Roman" panose="02020603050405020304" pitchFamily="18" charset="0"/>
                <a:cs typeface="Times New Roman" panose="02020603050405020304" pitchFamily="18" charset="0"/>
              </a:rPr>
              <a:t>Objectives                        </a:t>
            </a:r>
            <a:r>
              <a:rPr lang="en-US" sz="1100" b="1" dirty="0">
                <a:latin typeface="Times New Roman" panose="02020603050405020304" pitchFamily="18" charset="0"/>
                <a:cs typeface="Times New Roman" panose="02020603050405020304" pitchFamily="18" charset="0"/>
              </a:rPr>
              <a:t>Figure 1</a:t>
            </a:r>
            <a:r>
              <a:rPr lang="en-US" sz="2800" b="1" dirty="0">
                <a:latin typeface="Times New Roman" panose="02020603050405020304" pitchFamily="18" charset="0"/>
                <a:cs typeface="Times New Roman" panose="02020603050405020304" pitchFamily="18" charset="0"/>
              </a:rPr>
              <a:t>        </a:t>
            </a:r>
            <a:br>
              <a:rPr lang="en-US" sz="28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t>
            </a:r>
            <a:r>
              <a:rPr lang="en-US" sz="1100" i="1" dirty="0">
                <a:latin typeface="Times New Roman" panose="02020603050405020304" pitchFamily="18" charset="0"/>
                <a:cs typeface="Times New Roman" panose="02020603050405020304" pitchFamily="18" charset="0"/>
              </a:rPr>
              <a:t>Percentage of Total Poverty by State</a:t>
            </a:r>
            <a:br>
              <a:rPr lang="en-US" sz="2800" i="1" dirty="0">
                <a:latin typeface="Times New Roman" panose="02020603050405020304" pitchFamily="18" charset="0"/>
                <a:cs typeface="Times New Roman" panose="02020603050405020304" pitchFamily="18" charset="0"/>
              </a:rPr>
            </a:br>
            <a:r>
              <a:rPr lang="en-US" sz="2800" i="1" dirty="0">
                <a:latin typeface="Times New Roman" panose="02020603050405020304" pitchFamily="18" charset="0"/>
                <a:cs typeface="Times New Roman" panose="02020603050405020304" pitchFamily="18" charset="0"/>
              </a:rPr>
              <a:t> </a:t>
            </a:r>
            <a:br>
              <a:rPr lang="en-US" sz="2800" dirty="0">
                <a:latin typeface="Times New Roman" panose="02020603050405020304" pitchFamily="18" charset="0"/>
                <a:cs typeface="Times New Roman" panose="02020603050405020304" pitchFamily="18" charset="0"/>
              </a:rPr>
            </a:br>
            <a:br>
              <a:rPr lang="en-US" sz="2800" dirty="0">
                <a:latin typeface="Times New Roman" panose="02020603050405020304" pitchFamily="18" charset="0"/>
                <a:cs typeface="Times New Roman" panose="02020603050405020304" pitchFamily="18" charset="0"/>
              </a:rPr>
            </a:br>
            <a:br>
              <a:rPr lang="en-US" sz="28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Use publicly available data such as the 2021</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Annual Social and Economic Supplement</a:t>
            </a:r>
            <a:br>
              <a:rPr lang="en-US" sz="1300" dirty="0">
                <a:latin typeface="Times New Roman" panose="02020603050405020304" pitchFamily="18" charset="0"/>
                <a:cs typeface="Times New Roman" panose="02020603050405020304" pitchFamily="18" charset="0"/>
              </a:rPr>
            </a:b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Use Publicly available tools such as SAS</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and Tableau for analysis and visualization</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of the data</a:t>
            </a:r>
            <a:br>
              <a:rPr lang="en-US" sz="1300" dirty="0">
                <a:latin typeface="Times New Roman" panose="02020603050405020304" pitchFamily="18" charset="0"/>
                <a:cs typeface="Times New Roman" panose="02020603050405020304" pitchFamily="18" charset="0"/>
              </a:rPr>
            </a:b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Use the data and visualization for Feeding</a:t>
            </a:r>
            <a:br>
              <a:rPr lang="en-US" sz="1300" dirty="0">
                <a:latin typeface="Times New Roman" panose="02020603050405020304" pitchFamily="18" charset="0"/>
                <a:cs typeface="Times New Roman" panose="02020603050405020304" pitchFamily="18" charset="0"/>
              </a:rPr>
            </a:br>
            <a:r>
              <a:rPr lang="en-US" sz="1300" dirty="0">
                <a:latin typeface="Times New Roman" panose="02020603050405020304" pitchFamily="18" charset="0"/>
                <a:cs typeface="Times New Roman" panose="02020603050405020304" pitchFamily="18" charset="0"/>
              </a:rPr>
              <a:t>America’s resource allocation</a:t>
            </a:r>
            <a:br>
              <a:rPr lang="en-US" sz="4000" dirty="0">
                <a:latin typeface="Times New Roman" panose="02020603050405020304" pitchFamily="18" charset="0"/>
                <a:cs typeface="Times New Roman" panose="02020603050405020304" pitchFamily="18" charset="0"/>
              </a:rPr>
            </a:br>
            <a:br>
              <a:rPr lang="en-US" sz="2000" cap="none" dirty="0">
                <a:latin typeface="Times New Roman" panose="02020603050405020304" pitchFamily="18" charset="0"/>
                <a:cs typeface="Times New Roman" panose="02020603050405020304" pitchFamily="18" charset="0"/>
              </a:rPr>
            </a:br>
            <a:r>
              <a:rPr lang="en-US" sz="2000" cap="none" dirty="0">
                <a:latin typeface="Times New Roman" panose="02020603050405020304" pitchFamily="18" charset="0"/>
                <a:cs typeface="Times New Roman" panose="02020603050405020304" pitchFamily="18" charset="0"/>
              </a:rPr>
              <a:t>                                                                    </a:t>
            </a:r>
            <a:r>
              <a:rPr lang="en-US" sz="1100" cap="none" dirty="0">
                <a:latin typeface="Times New Roman" panose="02020603050405020304" pitchFamily="18" charset="0"/>
                <a:cs typeface="Times New Roman" panose="02020603050405020304" pitchFamily="18" charset="0"/>
              </a:rPr>
              <a:t>Note: Image % of Total Poverty, by R.Klein, 2022.</a:t>
            </a:r>
            <a:br>
              <a:rPr lang="en-US" sz="1100" cap="none" dirty="0">
                <a:latin typeface="Times New Roman" panose="02020603050405020304" pitchFamily="18" charset="0"/>
                <a:cs typeface="Times New Roman" panose="02020603050405020304" pitchFamily="18" charset="0"/>
              </a:rPr>
            </a:br>
            <a:br>
              <a:rPr lang="en-US" sz="4000" dirty="0">
                <a:latin typeface="Times New Roman" panose="02020603050405020304" pitchFamily="18" charset="0"/>
                <a:cs typeface="Times New Roman" panose="02020603050405020304" pitchFamily="18" charset="0"/>
              </a:rPr>
            </a:br>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Non-profit organizational success is measured by resources taken in, what resources are output, the efficiency of redirecting those resources, and stakeholder satisfaction (Sarikaya &amp; Buhl, 2021).</a:t>
            </a:r>
            <a:endParaRPr lang="en-US" sz="4000" dirty="0">
              <a:solidFill>
                <a:schemeClr val="tx1"/>
              </a:solidFill>
              <a:latin typeface="Times New Roman" panose="02020603050405020304" pitchFamily="18" charset="0"/>
              <a:cs typeface="Times New Roman" panose="02020603050405020304" pitchFamily="18" charset="0"/>
            </a:endParaRPr>
          </a:p>
        </p:txBody>
      </p:sp>
      <p:pic>
        <p:nvPicPr>
          <p:cNvPr id="7" name="Content Placeholder 6" descr="Map&#10;&#10;Description automatically generated">
            <a:extLst>
              <a:ext uri="{FF2B5EF4-FFF2-40B4-BE49-F238E27FC236}">
                <a16:creationId xmlns:a16="http://schemas.microsoft.com/office/drawing/2014/main" id="{4BEFFD82-5366-4AA1-B892-1D38FD4CFF85}"/>
              </a:ext>
            </a:extLst>
          </p:cNvPr>
          <p:cNvPicPr>
            <a:picLocks noGrp="1" noChangeAspect="1"/>
          </p:cNvPicPr>
          <p:nvPr>
            <p:ph idx="1"/>
          </p:nvPr>
        </p:nvPicPr>
        <p:blipFill>
          <a:blip r:embed="rId6"/>
          <a:stretch>
            <a:fillRect/>
          </a:stretch>
        </p:blipFill>
        <p:spPr>
          <a:xfrm>
            <a:off x="5316640" y="1161826"/>
            <a:ext cx="6510715" cy="3442447"/>
          </a:xfrm>
        </p:spPr>
      </p:pic>
      <p:pic>
        <p:nvPicPr>
          <p:cNvPr id="11" name="Audio 10">
            <a:hlinkClick r:id="" action="ppaction://media"/>
            <a:extLst>
              <a:ext uri="{FF2B5EF4-FFF2-40B4-BE49-F238E27FC236}">
                <a16:creationId xmlns:a16="http://schemas.microsoft.com/office/drawing/2014/main" id="{7CBBBE4F-8B36-4557-9ECF-CFA6081FBF1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78710494"/>
      </p:ext>
    </p:extLst>
  </p:cSld>
  <p:clrMapOvr>
    <a:masterClrMapping/>
  </p:clrMapOvr>
  <mc:AlternateContent xmlns:mc="http://schemas.openxmlformats.org/markup-compatibility/2006">
    <mc:Choice xmlns:p14="http://schemas.microsoft.com/office/powerpoint/2010/main" Requires="p14">
      <p:transition spd="slow" p14:dur="2000" advTm="53045"/>
    </mc:Choice>
    <mc:Fallback>
      <p:transition spd="slow" advTm="53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71B7E-6195-45B4-902C-40096075B954}"/>
              </a:ext>
            </a:extLst>
          </p:cNvPr>
          <p:cNvSpPr>
            <a:spLocks noGrp="1"/>
          </p:cNvSpPr>
          <p:nvPr>
            <p:ph type="title"/>
          </p:nvPr>
        </p:nvSpPr>
        <p:spPr>
          <a:xfrm>
            <a:off x="824549" y="-115661"/>
            <a:ext cx="13604237" cy="2211161"/>
          </a:xfrm>
        </p:spPr>
        <p:txBody>
          <a:bodyPr/>
          <a:lstStyle/>
          <a:p>
            <a:r>
              <a:rPr lang="en-US" dirty="0">
                <a:latin typeface="Times New Roman" panose="02020603050405020304" pitchFamily="18" charset="0"/>
                <a:cs typeface="Times New Roman" panose="02020603050405020304" pitchFamily="18" charset="0"/>
              </a:rPr>
              <a:t>Why Now?</a:t>
            </a:r>
            <a:br>
              <a:rPr lang="en-US" dirty="0"/>
            </a:br>
            <a:endParaRPr lang="en-US" sz="1200" dirty="0"/>
          </a:p>
        </p:txBody>
      </p:sp>
      <p:sp>
        <p:nvSpPr>
          <p:cNvPr id="3" name="Content Placeholder 2">
            <a:extLst>
              <a:ext uri="{FF2B5EF4-FFF2-40B4-BE49-F238E27FC236}">
                <a16:creationId xmlns:a16="http://schemas.microsoft.com/office/drawing/2014/main" id="{19C008CC-E4EE-4BBD-B87F-2FD7E79224EC}"/>
              </a:ext>
            </a:extLst>
          </p:cNvPr>
          <p:cNvSpPr>
            <a:spLocks noGrp="1"/>
          </p:cNvSpPr>
          <p:nvPr>
            <p:ph idx="1"/>
          </p:nvPr>
        </p:nvSpPr>
        <p:spPr>
          <a:xfrm>
            <a:off x="1141412" y="1156996"/>
            <a:ext cx="10129967" cy="4739951"/>
          </a:xfrm>
        </p:spPr>
        <p:txBody>
          <a:bodyPr>
            <a:normAutofit/>
          </a:bodyPr>
          <a:lstStyle/>
          <a:p>
            <a:endParaRPr lang="en-US" sz="1600" dirty="0"/>
          </a:p>
          <a:p>
            <a:r>
              <a:rPr lang="en-US" sz="1600" dirty="0">
                <a:latin typeface="Times New Roman" panose="02020603050405020304" pitchFamily="18" charset="0"/>
                <a:cs typeface="Times New Roman" panose="02020603050405020304" pitchFamily="18" charset="0"/>
              </a:rPr>
              <a:t>38 million Food Insecure  </a:t>
            </a:r>
          </a:p>
          <a:p>
            <a:r>
              <a:rPr lang="en-US" sz="1600" dirty="0">
                <a:latin typeface="Times New Roman" panose="02020603050405020304" pitchFamily="18" charset="0"/>
                <a:cs typeface="Times New Roman" panose="02020603050405020304" pitchFamily="18" charset="0"/>
              </a:rPr>
              <a:t>How we are Measured</a:t>
            </a:r>
          </a:p>
          <a:p>
            <a:pPr lvl="1"/>
            <a:r>
              <a:rPr lang="en-US" sz="1600" dirty="0">
                <a:latin typeface="Times New Roman" panose="02020603050405020304" pitchFamily="18" charset="0"/>
                <a:cs typeface="Times New Roman" panose="02020603050405020304" pitchFamily="18" charset="0"/>
              </a:rPr>
              <a:t>Input, Output, Efficiency, satisfaction</a:t>
            </a:r>
          </a:p>
          <a:p>
            <a:r>
              <a:rPr lang="en-US" sz="1600" dirty="0">
                <a:latin typeface="Times New Roman" panose="02020603050405020304" pitchFamily="18" charset="0"/>
                <a:cs typeface="Times New Roman" panose="02020603050405020304" pitchFamily="18" charset="0"/>
              </a:rPr>
              <a:t>Cut Expenses</a:t>
            </a:r>
          </a:p>
          <a:p>
            <a:pPr lvl="1"/>
            <a:r>
              <a:rPr lang="en-US" sz="1600" dirty="0">
                <a:latin typeface="Times New Roman" panose="02020603050405020304" pitchFamily="18" charset="0"/>
                <a:cs typeface="Times New Roman" panose="02020603050405020304" pitchFamily="18" charset="0"/>
              </a:rPr>
              <a:t>Reliance on Field Experts is labor and cost intensive (Erete et al., 2016).</a:t>
            </a:r>
          </a:p>
          <a:p>
            <a:r>
              <a:rPr lang="en-US" sz="1600" dirty="0">
                <a:latin typeface="Times New Roman" panose="02020603050405020304" pitchFamily="18" charset="0"/>
                <a:cs typeface="Times New Roman" panose="02020603050405020304" pitchFamily="18" charset="0"/>
              </a:rPr>
              <a:t>Less Expensive</a:t>
            </a:r>
          </a:p>
          <a:p>
            <a:pPr lvl="1"/>
            <a:r>
              <a:rPr lang="en-US" sz="1600" dirty="0">
                <a:latin typeface="Times New Roman" panose="02020603050405020304" pitchFamily="18" charset="0"/>
                <a:cs typeface="Times New Roman" panose="02020603050405020304" pitchFamily="18" charset="0"/>
              </a:rPr>
              <a:t>Technology less expensive , storage costs lowered, processing power increased so that large investment not necessary (West, 2019</a:t>
            </a:r>
            <a:r>
              <a:rPr lang="en-US" sz="1200" dirty="0">
                <a:latin typeface="Times New Roman" panose="02020603050405020304" pitchFamily="18" charset="0"/>
                <a:cs typeface="Times New Roman" panose="02020603050405020304" pitchFamily="18" charset="0"/>
              </a:rPr>
              <a:t>). </a:t>
            </a:r>
          </a:p>
          <a:p>
            <a:pPr lvl="1"/>
            <a:endParaRPr lang="en-US" sz="1200" dirty="0"/>
          </a:p>
          <a:p>
            <a:pPr marL="457200" lvl="1" indent="0">
              <a:buNone/>
            </a:pPr>
            <a:endParaRPr lang="en-US" dirty="0"/>
          </a:p>
          <a:p>
            <a:pPr marL="457200" lvl="1" indent="0">
              <a:buNone/>
            </a:pPr>
            <a:endParaRPr lang="en-US" sz="1800" i="1" dirty="0"/>
          </a:p>
          <a:p>
            <a:pPr marL="457200" lvl="1" indent="0">
              <a:buNone/>
            </a:pPr>
            <a:endParaRPr lang="en-US" sz="1800" i="1" dirty="0"/>
          </a:p>
          <a:p>
            <a:pPr marL="457200" lvl="1" indent="0">
              <a:buNone/>
            </a:pPr>
            <a:endParaRPr lang="en-US" sz="1800" i="1" dirty="0"/>
          </a:p>
          <a:p>
            <a:pPr marL="457200" lvl="1" indent="0">
              <a:buNone/>
            </a:pPr>
            <a:endParaRPr lang="en-US" dirty="0"/>
          </a:p>
        </p:txBody>
      </p:sp>
      <p:pic>
        <p:nvPicPr>
          <p:cNvPr id="6" name="Audio 5">
            <a:hlinkClick r:id="" action="ppaction://media"/>
            <a:extLst>
              <a:ext uri="{FF2B5EF4-FFF2-40B4-BE49-F238E27FC236}">
                <a16:creationId xmlns:a16="http://schemas.microsoft.com/office/drawing/2014/main" id="{923ABA55-DF05-4950-9AE4-CCDDF72DC4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98609701"/>
      </p:ext>
    </p:extLst>
  </p:cSld>
  <p:clrMapOvr>
    <a:masterClrMapping/>
  </p:clrMapOvr>
  <mc:AlternateContent xmlns:mc="http://schemas.openxmlformats.org/markup-compatibility/2006">
    <mc:Choice xmlns:p14="http://schemas.microsoft.com/office/powerpoint/2010/main" Requires="p14">
      <p:transition spd="slow" p14:dur="2000" advTm="56802"/>
    </mc:Choice>
    <mc:Fallback>
      <p:transition spd="slow" advTm="56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160" y="0"/>
            <a:ext cx="9369421" cy="68579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Freeform: Shape 11">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88489" cy="6858002"/>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05A422-084C-4DF4-A66E-8AFC764F7120}"/>
              </a:ext>
            </a:extLst>
          </p:cNvPr>
          <p:cNvSpPr>
            <a:spLocks noGrp="1"/>
          </p:cNvSpPr>
          <p:nvPr>
            <p:ph type="title"/>
          </p:nvPr>
        </p:nvSpPr>
        <p:spPr>
          <a:xfrm>
            <a:off x="962022" y="643467"/>
            <a:ext cx="4340023" cy="5571064"/>
          </a:xfrm>
        </p:spPr>
        <p:txBody>
          <a:bodyPr anchor="ctr">
            <a:normAutofit/>
          </a:bodyPr>
          <a:lstStyle/>
          <a:p>
            <a:r>
              <a:rPr lang="en-US" sz="4400" dirty="0"/>
              <a:t>            Ethics</a:t>
            </a:r>
            <a:br>
              <a:rPr lang="en-US" sz="4400" dirty="0"/>
            </a:br>
            <a:r>
              <a:rPr lang="en-US" sz="4400" dirty="0">
                <a:solidFill>
                  <a:schemeClr val="accent1">
                    <a:lumMod val="50000"/>
                  </a:schemeClr>
                </a:solidFill>
              </a:rPr>
              <a:t>Privacy</a:t>
            </a:r>
            <a:br>
              <a:rPr lang="en-US" sz="4400" dirty="0">
                <a:solidFill>
                  <a:schemeClr val="accent1">
                    <a:lumMod val="50000"/>
                  </a:schemeClr>
                </a:solidFill>
              </a:rPr>
            </a:br>
            <a:r>
              <a:rPr lang="en-US" sz="4400" dirty="0">
                <a:solidFill>
                  <a:schemeClr val="accent1">
                    <a:lumMod val="50000"/>
                  </a:schemeClr>
                </a:solidFill>
              </a:rPr>
              <a:t>Security</a:t>
            </a:r>
            <a:br>
              <a:rPr lang="en-US" sz="4400" dirty="0"/>
            </a:br>
            <a:br>
              <a:rPr lang="en-US" sz="4400" dirty="0"/>
            </a:br>
            <a:br>
              <a:rPr lang="en-US" sz="4400" dirty="0"/>
            </a:br>
            <a:br>
              <a:rPr lang="en-US" sz="4400" cap="none" dirty="0"/>
            </a:br>
            <a:br>
              <a:rPr lang="en-US" sz="4400" dirty="0"/>
            </a:br>
            <a:endParaRPr lang="en-US" sz="4400" dirty="0"/>
          </a:p>
        </p:txBody>
      </p:sp>
      <p:sp>
        <p:nvSpPr>
          <p:cNvPr id="3" name="Content Placeholder 2">
            <a:extLst>
              <a:ext uri="{FF2B5EF4-FFF2-40B4-BE49-F238E27FC236}">
                <a16:creationId xmlns:a16="http://schemas.microsoft.com/office/drawing/2014/main" id="{D25E9964-F6B9-469E-A2D3-DF0A8AB53557}"/>
              </a:ext>
            </a:extLst>
          </p:cNvPr>
          <p:cNvSpPr>
            <a:spLocks noGrp="1"/>
          </p:cNvSpPr>
          <p:nvPr>
            <p:ph idx="1"/>
          </p:nvPr>
        </p:nvSpPr>
        <p:spPr>
          <a:xfrm>
            <a:off x="6708499" y="365760"/>
            <a:ext cx="4521480" cy="5848771"/>
          </a:xfrm>
        </p:spPr>
        <p:txBody>
          <a:bodyPr>
            <a:normAutofit/>
          </a:bodyPr>
          <a:lstStyle/>
          <a:p>
            <a:pPr marL="0" indent="0">
              <a:buNone/>
            </a:pPr>
            <a:r>
              <a:rPr lang="en-US" sz="1800" dirty="0">
                <a:solidFill>
                  <a:srgbClr val="FFFF00"/>
                </a:solidFill>
                <a:latin typeface="Times New Roman" panose="02020603050405020304" pitchFamily="18" charset="0"/>
                <a:cs typeface="Times New Roman" panose="02020603050405020304" pitchFamily="18" charset="0"/>
              </a:rPr>
              <a:t>“Data analytics is a broad term that covers data governance, data science, data visualization, AI, and more (El-Wakeel, 2021).” </a:t>
            </a:r>
          </a:p>
          <a:p>
            <a:pPr marL="0" indent="0">
              <a:buNone/>
            </a:pPr>
            <a:endParaRPr lang="en-US" sz="18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en-US" sz="18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Ethics as it relates to data analytics has to do with the moral obligations in collection, storage, and use of sensitive information and what impacts this has on individuals and organizations (Cole, 2021). </a:t>
            </a:r>
          </a:p>
        </p:txBody>
      </p:sp>
      <p:pic>
        <p:nvPicPr>
          <p:cNvPr id="6" name="Audio 5">
            <a:hlinkClick r:id="" action="ppaction://media"/>
            <a:extLst>
              <a:ext uri="{FF2B5EF4-FFF2-40B4-BE49-F238E27FC236}">
                <a16:creationId xmlns:a16="http://schemas.microsoft.com/office/drawing/2014/main" id="{58551276-C8C5-4B1B-8055-93836E4DD01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47212245"/>
      </p:ext>
    </p:extLst>
  </p:cSld>
  <p:clrMapOvr>
    <a:masterClrMapping/>
  </p:clrMapOvr>
  <mc:AlternateContent xmlns:mc="http://schemas.openxmlformats.org/markup-compatibility/2006">
    <mc:Choice xmlns:p14="http://schemas.microsoft.com/office/powerpoint/2010/main" Requires="p14">
      <p:transition spd="slow" p14:dur="2000" advTm="86945"/>
    </mc:Choice>
    <mc:Fallback>
      <p:transition spd="slow" advTm="869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160" y="0"/>
            <a:ext cx="9369421" cy="68579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Freeform: Shape 11">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88489" cy="6858002"/>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05A422-084C-4DF4-A66E-8AFC764F7120}"/>
              </a:ext>
            </a:extLst>
          </p:cNvPr>
          <p:cNvSpPr>
            <a:spLocks noGrp="1"/>
          </p:cNvSpPr>
          <p:nvPr>
            <p:ph type="title"/>
          </p:nvPr>
        </p:nvSpPr>
        <p:spPr>
          <a:xfrm>
            <a:off x="962022" y="643467"/>
            <a:ext cx="4340023" cy="5571064"/>
          </a:xfrm>
        </p:spPr>
        <p:txBody>
          <a:bodyPr anchor="ctr">
            <a:normAutofit/>
          </a:bodyPr>
          <a:lstStyle/>
          <a:p>
            <a:r>
              <a:rPr lang="en-US" sz="4400" dirty="0">
                <a:solidFill>
                  <a:schemeClr val="accent1">
                    <a:lumMod val="50000"/>
                  </a:schemeClr>
                </a:solidFill>
              </a:rPr>
              <a:t>Ethics</a:t>
            </a:r>
            <a:br>
              <a:rPr lang="en-US" sz="4400" dirty="0"/>
            </a:br>
            <a:r>
              <a:rPr lang="en-US" sz="4400" dirty="0"/>
              <a:t>           Privacy</a:t>
            </a:r>
            <a:br>
              <a:rPr lang="en-US" sz="4400" dirty="0"/>
            </a:br>
            <a:r>
              <a:rPr lang="en-US" sz="4400" dirty="0">
                <a:solidFill>
                  <a:schemeClr val="accent1">
                    <a:lumMod val="50000"/>
                  </a:schemeClr>
                </a:solidFill>
              </a:rPr>
              <a:t>Security</a:t>
            </a:r>
            <a:br>
              <a:rPr lang="en-US" sz="4400" dirty="0"/>
            </a:br>
            <a:br>
              <a:rPr lang="en-US" sz="4400" dirty="0"/>
            </a:br>
            <a:br>
              <a:rPr lang="en-US" sz="4400" dirty="0"/>
            </a:br>
            <a:br>
              <a:rPr lang="en-US" sz="4400" cap="none" dirty="0"/>
            </a:br>
            <a:br>
              <a:rPr lang="en-US" sz="4400" dirty="0"/>
            </a:br>
            <a:endParaRPr lang="en-US" sz="4400" dirty="0"/>
          </a:p>
        </p:txBody>
      </p:sp>
      <p:sp>
        <p:nvSpPr>
          <p:cNvPr id="3" name="Content Placeholder 2">
            <a:extLst>
              <a:ext uri="{FF2B5EF4-FFF2-40B4-BE49-F238E27FC236}">
                <a16:creationId xmlns:a16="http://schemas.microsoft.com/office/drawing/2014/main" id="{D25E9964-F6B9-469E-A2D3-DF0A8AB53557}"/>
              </a:ext>
            </a:extLst>
          </p:cNvPr>
          <p:cNvSpPr>
            <a:spLocks noGrp="1"/>
          </p:cNvSpPr>
          <p:nvPr>
            <p:ph idx="1"/>
          </p:nvPr>
        </p:nvSpPr>
        <p:spPr>
          <a:xfrm>
            <a:off x="6708499" y="643467"/>
            <a:ext cx="4521480" cy="5571064"/>
          </a:xfrm>
        </p:spPr>
        <p:txBody>
          <a:bodyPr>
            <a:normAutofit/>
          </a:bodyPr>
          <a:lstStyle/>
          <a:p>
            <a:r>
              <a:rPr lang="en-US" sz="1800" dirty="0">
                <a:solidFill>
                  <a:schemeClr val="accent1"/>
                </a:solidFill>
                <a:effectLst/>
                <a:latin typeface="Times New Roman" panose="02020603050405020304" pitchFamily="18" charset="0"/>
              </a:rPr>
              <a:t>Information privacy or access to personally Identifiable information in collection of data, storage, verification, analytics, and Dissemination of findings (Wieringa et al., 2021)</a:t>
            </a:r>
          </a:p>
        </p:txBody>
      </p:sp>
      <p:pic>
        <p:nvPicPr>
          <p:cNvPr id="7" name="Audio 6">
            <a:hlinkClick r:id="" action="ppaction://media"/>
            <a:extLst>
              <a:ext uri="{FF2B5EF4-FFF2-40B4-BE49-F238E27FC236}">
                <a16:creationId xmlns:a16="http://schemas.microsoft.com/office/drawing/2014/main" id="{7130F6C1-BD2E-4448-8AB4-AECC4F607B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68318467"/>
      </p:ext>
    </p:extLst>
  </p:cSld>
  <p:clrMapOvr>
    <a:masterClrMapping/>
  </p:clrMapOvr>
  <mc:AlternateContent xmlns:mc="http://schemas.openxmlformats.org/markup-compatibility/2006">
    <mc:Choice xmlns:p14="http://schemas.microsoft.com/office/powerpoint/2010/main" Requires="p14">
      <p:transition spd="slow" p14:dur="2000" advTm="42357"/>
    </mc:Choice>
    <mc:Fallback>
      <p:transition spd="slow" advTm="42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160" y="0"/>
            <a:ext cx="9369421" cy="68579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Freeform: Shape 11">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88489" cy="6858002"/>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05A422-084C-4DF4-A66E-8AFC764F7120}"/>
              </a:ext>
            </a:extLst>
          </p:cNvPr>
          <p:cNvSpPr>
            <a:spLocks noGrp="1"/>
          </p:cNvSpPr>
          <p:nvPr>
            <p:ph type="title"/>
          </p:nvPr>
        </p:nvSpPr>
        <p:spPr>
          <a:xfrm>
            <a:off x="962022" y="643467"/>
            <a:ext cx="4340023" cy="5571064"/>
          </a:xfrm>
        </p:spPr>
        <p:txBody>
          <a:bodyPr anchor="ctr">
            <a:normAutofit/>
          </a:bodyPr>
          <a:lstStyle/>
          <a:p>
            <a:r>
              <a:rPr lang="en-US" sz="4400" dirty="0">
                <a:solidFill>
                  <a:schemeClr val="accent1">
                    <a:lumMod val="50000"/>
                  </a:schemeClr>
                </a:solidFill>
              </a:rPr>
              <a:t>Ethics</a:t>
            </a:r>
            <a:br>
              <a:rPr lang="en-US" sz="4400" dirty="0">
                <a:solidFill>
                  <a:schemeClr val="accent1">
                    <a:lumMod val="50000"/>
                  </a:schemeClr>
                </a:solidFill>
              </a:rPr>
            </a:br>
            <a:r>
              <a:rPr lang="en-US" sz="4400" dirty="0">
                <a:solidFill>
                  <a:schemeClr val="accent1">
                    <a:lumMod val="50000"/>
                  </a:schemeClr>
                </a:solidFill>
              </a:rPr>
              <a:t>Privacy</a:t>
            </a:r>
            <a:br>
              <a:rPr lang="en-US" sz="4400" dirty="0"/>
            </a:br>
            <a:r>
              <a:rPr lang="en-US" sz="4400" dirty="0"/>
              <a:t>           Security</a:t>
            </a:r>
            <a:br>
              <a:rPr lang="en-US" sz="4400" dirty="0"/>
            </a:br>
            <a:br>
              <a:rPr lang="en-US" sz="4400" dirty="0"/>
            </a:br>
            <a:br>
              <a:rPr lang="en-US" sz="4400" dirty="0"/>
            </a:br>
            <a:br>
              <a:rPr lang="en-US" sz="4400" cap="none" dirty="0"/>
            </a:br>
            <a:br>
              <a:rPr lang="en-US" sz="4400" dirty="0"/>
            </a:br>
            <a:endParaRPr lang="en-US" sz="4400" dirty="0"/>
          </a:p>
        </p:txBody>
      </p:sp>
      <p:sp>
        <p:nvSpPr>
          <p:cNvPr id="3" name="Content Placeholder 2">
            <a:extLst>
              <a:ext uri="{FF2B5EF4-FFF2-40B4-BE49-F238E27FC236}">
                <a16:creationId xmlns:a16="http://schemas.microsoft.com/office/drawing/2014/main" id="{D25E9964-F6B9-469E-A2D3-DF0A8AB53557}"/>
              </a:ext>
            </a:extLst>
          </p:cNvPr>
          <p:cNvSpPr>
            <a:spLocks noGrp="1"/>
          </p:cNvSpPr>
          <p:nvPr>
            <p:ph idx="1"/>
          </p:nvPr>
        </p:nvSpPr>
        <p:spPr>
          <a:xfrm>
            <a:off x="6708499" y="643467"/>
            <a:ext cx="4521480" cy="5571064"/>
          </a:xfrm>
        </p:spPr>
        <p:txBody>
          <a:bodyPr>
            <a:normAutofit/>
          </a:bodyPr>
          <a:lstStyle/>
          <a:p>
            <a:r>
              <a:rPr lang="en-US" sz="1800" dirty="0">
                <a:solidFill>
                  <a:schemeClr val="accent1"/>
                </a:solidFill>
                <a:effectLst/>
                <a:latin typeface="Times New Roman" panose="02020603050405020304" pitchFamily="18" charset="0"/>
              </a:rPr>
              <a:t>Confidentiality</a:t>
            </a:r>
          </a:p>
          <a:p>
            <a:r>
              <a:rPr lang="en-US" sz="1800" dirty="0">
                <a:solidFill>
                  <a:schemeClr val="accent1"/>
                </a:solidFill>
                <a:effectLst/>
                <a:latin typeface="Times New Roman" panose="02020603050405020304" pitchFamily="18" charset="0"/>
              </a:rPr>
              <a:t>Integrity</a:t>
            </a:r>
          </a:p>
          <a:p>
            <a:r>
              <a:rPr lang="en-US" sz="1800" dirty="0">
                <a:solidFill>
                  <a:schemeClr val="accent1"/>
                </a:solidFill>
                <a:effectLst/>
                <a:latin typeface="Times New Roman" panose="02020603050405020304" pitchFamily="18" charset="0"/>
              </a:rPr>
              <a:t>Availability</a:t>
            </a:r>
            <a:endParaRPr lang="en-US" sz="1800" dirty="0">
              <a:solidFill>
                <a:schemeClr val="accent1"/>
              </a:solidFill>
            </a:endParaRPr>
          </a:p>
        </p:txBody>
      </p:sp>
      <p:pic>
        <p:nvPicPr>
          <p:cNvPr id="9" name="Audio 8">
            <a:hlinkClick r:id="" action="ppaction://media"/>
            <a:extLst>
              <a:ext uri="{FF2B5EF4-FFF2-40B4-BE49-F238E27FC236}">
                <a16:creationId xmlns:a16="http://schemas.microsoft.com/office/drawing/2014/main" id="{529A1429-FCA6-48FA-B13E-A6255341A83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24135285"/>
      </p:ext>
    </p:extLst>
  </p:cSld>
  <p:clrMapOvr>
    <a:masterClrMapping/>
  </p:clrMapOvr>
  <mc:AlternateContent xmlns:mc="http://schemas.openxmlformats.org/markup-compatibility/2006">
    <mc:Choice xmlns:p14="http://schemas.microsoft.com/office/powerpoint/2010/main" Requires="p14">
      <p:transition spd="slow" p14:dur="2000" advTm="86082"/>
    </mc:Choice>
    <mc:Fallback>
      <p:transition spd="slow" advTm="860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6FBB6-0E14-4E4F-9A2D-AD1906D2EEE7}"/>
              </a:ext>
            </a:extLst>
          </p:cNvPr>
          <p:cNvSpPr>
            <a:spLocks noGrp="1"/>
          </p:cNvSpPr>
          <p:nvPr>
            <p:ph type="title"/>
          </p:nvPr>
        </p:nvSpPr>
        <p:spPr>
          <a:xfrm>
            <a:off x="1032734" y="-484093"/>
            <a:ext cx="10187492" cy="4324573"/>
          </a:xfrm>
        </p:spPr>
        <p:txBody>
          <a:bodyPr>
            <a:normAutofit/>
          </a:bodyPr>
          <a:lstStyle/>
          <a:p>
            <a:pPr marL="457200" lvl="1"/>
            <a:r>
              <a:rPr lang="en-US" sz="1400" dirty="0">
                <a:latin typeface="Times New Roman" panose="02020603050405020304" pitchFamily="18" charset="0"/>
                <a:cs typeface="Times New Roman" panose="02020603050405020304" pitchFamily="18" charset="0"/>
              </a:rPr>
              <a:t>Figure 2</a:t>
            </a:r>
            <a:br>
              <a:rPr lang="en-US" sz="1400" dirty="0">
                <a:latin typeface="Times New Roman" panose="02020603050405020304" pitchFamily="18" charset="0"/>
                <a:cs typeface="Times New Roman" panose="02020603050405020304" pitchFamily="18" charset="0"/>
              </a:rPr>
            </a:br>
            <a:r>
              <a:rPr lang="en-US" sz="1400" i="1" dirty="0">
                <a:latin typeface="Times New Roman" panose="02020603050405020304" pitchFamily="18" charset="0"/>
                <a:cs typeface="Times New Roman" panose="02020603050405020304" pitchFamily="18" charset="0"/>
              </a:rPr>
              <a:t>Research Design</a:t>
            </a:r>
            <a:br>
              <a:rPr lang="en-US" sz="1400" i="1" dirty="0"/>
            </a:br>
            <a:br>
              <a:rPr lang="en-US" sz="1400" i="1" dirty="0"/>
            </a:br>
            <a:br>
              <a:rPr lang="en-US" sz="2000" i="1" dirty="0"/>
            </a:br>
            <a:br>
              <a:rPr lang="en-US" sz="2000" i="1" dirty="0"/>
            </a:br>
            <a:br>
              <a:rPr lang="en-US" sz="2000" i="1" dirty="0"/>
            </a:br>
            <a:br>
              <a:rPr lang="en-US" sz="2000" i="1" dirty="0"/>
            </a:br>
            <a:r>
              <a:rPr lang="en-US" sz="1000" i="1" dirty="0">
                <a:latin typeface="Times New Roman" panose="02020603050405020304" pitchFamily="18" charset="0"/>
                <a:cs typeface="Times New Roman" panose="02020603050405020304" pitchFamily="18" charset="0"/>
              </a:rPr>
              <a:t>Note: </a:t>
            </a:r>
            <a:r>
              <a:rPr lang="en-US" sz="1000" dirty="0">
                <a:latin typeface="Times New Roman" panose="02020603050405020304" pitchFamily="18" charset="0"/>
                <a:cs typeface="Times New Roman" panose="02020603050405020304" pitchFamily="18" charset="0"/>
              </a:rPr>
              <a:t>Data Analysis, by USER5738668.</a:t>
            </a:r>
            <a:br>
              <a:rPr lang="en-US" sz="1000" dirty="0">
                <a:latin typeface="Times New Roman" panose="02020603050405020304" pitchFamily="18" charset="0"/>
                <a:cs typeface="Times New Roman" panose="02020603050405020304" pitchFamily="18" charset="0"/>
              </a:rPr>
            </a:br>
            <a:r>
              <a:rPr lang="en-US" sz="1000" dirty="0">
                <a:latin typeface="Times New Roman" panose="02020603050405020304" pitchFamily="18" charset="0"/>
                <a:cs typeface="Times New Roman" panose="02020603050405020304" pitchFamily="18" charset="0"/>
              </a:rPr>
              <a:t> (</a:t>
            </a:r>
            <a:r>
              <a:rPr lang="en-US" sz="1000" u="sng" dirty="0">
                <a:solidFill>
                  <a:schemeClr val="accent1">
                    <a:lumMod val="40000"/>
                    <a:lumOff val="60000"/>
                  </a:schemeClr>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https://uxdesign.cc/how-to-use-quantitative-and</a:t>
            </a:r>
            <a:br>
              <a:rPr lang="en-US" sz="1000" u="sng" dirty="0">
                <a:solidFill>
                  <a:schemeClr val="accent1">
                    <a:lumMod val="40000"/>
                    <a:lumOff val="60000"/>
                  </a:schemeClr>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br>
            <a:r>
              <a:rPr lang="en-US" sz="1000" u="sng" dirty="0">
                <a:solidFill>
                  <a:schemeClr val="accent1">
                    <a:lumMod val="40000"/>
                    <a:lumOff val="60000"/>
                  </a:schemeClr>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a:t>
            </a:r>
            <a:r>
              <a:rPr lang="en-US" sz="1000" u="sng" dirty="0">
                <a:solidFill>
                  <a:schemeClr val="accent1">
                    <a:lumMod val="40000"/>
                    <a:lumOff val="60000"/>
                  </a:schemeClr>
                </a:solidFill>
                <a:effectLst/>
                <a:latin typeface="Times New Roman" panose="02020603050405020304" pitchFamily="18" charset="0"/>
                <a:cs typeface="Times New Roman" panose="02020603050405020304" pitchFamily="18" charset="0"/>
              </a:rPr>
              <a:t>qualitative-research-methods-in-ux-design-5b9606c00a42 /.).</a:t>
            </a:r>
            <a:br>
              <a:rPr lang="en-US" sz="1000" dirty="0">
                <a:effectLst/>
                <a:latin typeface="Times New Roman" panose="02020603050405020304" pitchFamily="18" charset="0"/>
                <a:cs typeface="Times New Roman" panose="02020603050405020304" pitchFamily="18" charset="0"/>
              </a:rPr>
            </a:br>
            <a:r>
              <a:rPr lang="en-US" sz="1000" dirty="0">
                <a:effectLst/>
                <a:latin typeface="Times New Roman" panose="02020603050405020304" pitchFamily="18" charset="0"/>
                <a:cs typeface="Times New Roman" panose="02020603050405020304" pitchFamily="18" charset="0"/>
              </a:rPr>
              <a:t> In the Public Domain.</a:t>
            </a:r>
            <a:br>
              <a:rPr lang="en-US" sz="1000" dirty="0"/>
            </a:br>
            <a:br>
              <a:rPr lang="en-US" sz="1000" dirty="0"/>
            </a:br>
            <a:endParaRPr lang="en-US" sz="1000" i="1" dirty="0"/>
          </a:p>
        </p:txBody>
      </p:sp>
      <p:sp>
        <p:nvSpPr>
          <p:cNvPr id="3" name="Content Placeholder 2">
            <a:extLst>
              <a:ext uri="{FF2B5EF4-FFF2-40B4-BE49-F238E27FC236}">
                <a16:creationId xmlns:a16="http://schemas.microsoft.com/office/drawing/2014/main" id="{CB4E9062-66ED-4312-BF0F-14E165A6011B}"/>
              </a:ext>
            </a:extLst>
          </p:cNvPr>
          <p:cNvSpPr>
            <a:spLocks noGrp="1"/>
          </p:cNvSpPr>
          <p:nvPr>
            <p:ph idx="1"/>
          </p:nvPr>
        </p:nvSpPr>
        <p:spPr>
          <a:xfrm>
            <a:off x="1193180" y="817583"/>
            <a:ext cx="9715083" cy="5516952"/>
          </a:xfrm>
        </p:spPr>
        <p:txBody>
          <a:bodyPr>
            <a:normAutofit fontScale="77500" lnSpcReduction="20000"/>
          </a:bodyPr>
          <a:lstStyle/>
          <a:p>
            <a:pPr marL="0" indent="0">
              <a:buNone/>
            </a:pPr>
            <a:endParaRPr lang="en-US" u="sng" dirty="0"/>
          </a:p>
          <a:p>
            <a:pPr marL="0" indent="0">
              <a:buNone/>
            </a:pPr>
            <a:endParaRPr lang="en-US" u="sng" dirty="0"/>
          </a:p>
          <a:p>
            <a:pPr marL="0" indent="0">
              <a:buNone/>
            </a:pPr>
            <a:endParaRPr lang="en-US" u="sng" dirty="0"/>
          </a:p>
          <a:p>
            <a:pPr marL="0" indent="0">
              <a:buNone/>
            </a:pPr>
            <a:endParaRPr lang="en-US" u="sng" dirty="0"/>
          </a:p>
          <a:p>
            <a:pPr marL="0" indent="0">
              <a:buNone/>
            </a:pPr>
            <a:endParaRPr lang="en-US" u="sng" dirty="0"/>
          </a:p>
          <a:p>
            <a:pPr marL="0" indent="0">
              <a:buNone/>
            </a:pPr>
            <a:endParaRPr lang="en-US" u="sng" dirty="0"/>
          </a:p>
          <a:p>
            <a:pPr marL="0" indent="0">
              <a:buNone/>
            </a:pPr>
            <a:r>
              <a:rPr lang="en-US" sz="4200" u="sng" dirty="0">
                <a:latin typeface="Times New Roman" panose="02020603050405020304" pitchFamily="18" charset="0"/>
                <a:cs typeface="Times New Roman" panose="02020603050405020304" pitchFamily="18" charset="0"/>
              </a:rPr>
              <a:t>Design</a:t>
            </a:r>
            <a:endParaRPr lang="en-US" sz="42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Quantitative                                                                                     </a:t>
            </a:r>
          </a:p>
          <a:p>
            <a:r>
              <a:rPr lang="en-US" dirty="0">
                <a:latin typeface="Times New Roman" panose="02020603050405020304" pitchFamily="18" charset="0"/>
                <a:cs typeface="Times New Roman" panose="02020603050405020304" pitchFamily="18" charset="0"/>
              </a:rPr>
              <a:t>Population design </a:t>
            </a:r>
          </a:p>
          <a:p>
            <a:r>
              <a:rPr lang="en-US" dirty="0">
                <a:latin typeface="Times New Roman" panose="02020603050405020304" pitchFamily="18" charset="0"/>
                <a:cs typeface="Times New Roman" panose="02020603050405020304" pitchFamily="18" charset="0"/>
              </a:rPr>
              <a:t>Existing research – U.S. Census Bureau 2021 Annual Social and Economic Supplement (ASEC)</a:t>
            </a:r>
          </a:p>
          <a:p>
            <a:r>
              <a:rPr lang="en-US" dirty="0">
                <a:latin typeface="Times New Roman" panose="02020603050405020304" pitchFamily="18" charset="0"/>
                <a:cs typeface="Times New Roman" panose="02020603050405020304" pitchFamily="18" charset="0"/>
              </a:rPr>
              <a:t>Tools</a:t>
            </a:r>
          </a:p>
          <a:p>
            <a:pPr lvl="1"/>
            <a:r>
              <a:rPr lang="en-US" dirty="0">
                <a:latin typeface="Times New Roman" panose="02020603050405020304" pitchFamily="18" charset="0"/>
                <a:cs typeface="Times New Roman" panose="02020603050405020304" pitchFamily="18" charset="0"/>
              </a:rPr>
              <a:t>SAS – Descriptive and Predictive Analytics</a:t>
            </a:r>
          </a:p>
          <a:p>
            <a:pPr lvl="2"/>
            <a:r>
              <a:rPr lang="en-US" dirty="0">
                <a:latin typeface="Times New Roman" panose="02020603050405020304" pitchFamily="18" charset="0"/>
                <a:cs typeface="Times New Roman" panose="02020603050405020304" pitchFamily="18" charset="0"/>
              </a:rPr>
              <a:t>PROC MEANS, UNIVARIATE, FREQ, CORR, LOGISTIC</a:t>
            </a:r>
          </a:p>
          <a:p>
            <a:pPr lvl="1"/>
            <a:r>
              <a:rPr lang="en-US" dirty="0">
                <a:latin typeface="Times New Roman" panose="02020603050405020304" pitchFamily="18" charset="0"/>
                <a:cs typeface="Times New Roman" panose="02020603050405020304" pitchFamily="18" charset="0"/>
              </a:rPr>
              <a:t>Tableau – Data Visualization</a:t>
            </a:r>
          </a:p>
          <a:p>
            <a:pPr lvl="2"/>
            <a:r>
              <a:rPr lang="en-US" dirty="0">
                <a:latin typeface="Times New Roman" panose="02020603050405020304" pitchFamily="18" charset="0"/>
                <a:cs typeface="Times New Roman" panose="02020603050405020304" pitchFamily="18" charset="0"/>
              </a:rPr>
              <a:t>VISUALIZATIONS OF TABLE DATA, GEOGRAPHIC DATA</a:t>
            </a:r>
          </a:p>
        </p:txBody>
      </p:sp>
      <p:pic>
        <p:nvPicPr>
          <p:cNvPr id="1026" name="Picture 2">
            <a:extLst>
              <a:ext uri="{FF2B5EF4-FFF2-40B4-BE49-F238E27FC236}">
                <a16:creationId xmlns:a16="http://schemas.microsoft.com/office/drawing/2014/main" id="{E658EC5E-BDE4-4624-869D-C56632228A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69667" y="817583"/>
            <a:ext cx="1851265" cy="1319396"/>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E6FA1F3A-B145-4220-974F-CB49B0D529D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92890282"/>
      </p:ext>
    </p:extLst>
  </p:cSld>
  <p:clrMapOvr>
    <a:masterClrMapping/>
  </p:clrMapOvr>
  <mc:AlternateContent xmlns:mc="http://schemas.openxmlformats.org/markup-compatibility/2006">
    <mc:Choice xmlns:p14="http://schemas.microsoft.com/office/powerpoint/2010/main" Requires="p14">
      <p:transition spd="slow" p14:dur="2000" advTm="70202"/>
    </mc:Choice>
    <mc:Fallback>
      <p:transition spd="slow" advTm="70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E461636-33E9-4491-8B3D-1B2903626582}"/>
              </a:ext>
            </a:extLst>
          </p:cNvPr>
          <p:cNvSpPr>
            <a:spLocks noGrp="1"/>
          </p:cNvSpPr>
          <p:nvPr>
            <p:ph type="title"/>
          </p:nvPr>
        </p:nvSpPr>
        <p:spPr>
          <a:xfrm>
            <a:off x="1141413" y="609600"/>
            <a:ext cx="9905998" cy="1173480"/>
          </a:xfrm>
        </p:spPr>
        <p:txBody>
          <a:bodyPr>
            <a:normAutofit/>
          </a:bodyPr>
          <a:lstStyle/>
          <a:p>
            <a:pPr algn="ctr"/>
            <a:r>
              <a:rPr lang="en-US" dirty="0"/>
              <a:t>Hypotheses</a:t>
            </a:r>
          </a:p>
        </p:txBody>
      </p:sp>
      <p:sp>
        <p:nvSpPr>
          <p:cNvPr id="3" name="Content Placeholder 2">
            <a:extLst>
              <a:ext uri="{FF2B5EF4-FFF2-40B4-BE49-F238E27FC236}">
                <a16:creationId xmlns:a16="http://schemas.microsoft.com/office/drawing/2014/main" id="{A374F6F7-FA1C-4A2B-928C-B3813445BD35}"/>
              </a:ext>
            </a:extLst>
          </p:cNvPr>
          <p:cNvSpPr>
            <a:spLocks noGrp="1"/>
          </p:cNvSpPr>
          <p:nvPr>
            <p:ph idx="1"/>
          </p:nvPr>
        </p:nvSpPr>
        <p:spPr>
          <a:xfrm>
            <a:off x="1141413" y="2666999"/>
            <a:ext cx="9905998" cy="3124201"/>
          </a:xfrm>
        </p:spPr>
        <p:txBody>
          <a:bodyPr>
            <a:normAutofit/>
          </a:bodyPr>
          <a:lstStyle/>
          <a:p>
            <a:r>
              <a:rPr lang="en-US" sz="1800" dirty="0">
                <a:effectLst/>
                <a:latin typeface="Times New Roman" panose="02020603050405020304" pitchFamily="18" charset="0"/>
                <a:ea typeface="Calibri" panose="020F0502020204030204" pitchFamily="34" charset="0"/>
              </a:rPr>
              <a:t>Using publicly available income, supplemental income, and geographical data from the 2021 Annual Social and Economic (ASEC) Supplement, and tools such as SAS and Tableau, can Feeding America allocate 100% of their monetary or food-based resources based on greatest need?</a:t>
            </a:r>
          </a:p>
          <a:p>
            <a:endParaRPr lang="en-US" sz="1800" dirty="0">
              <a:effectLst/>
              <a:latin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rPr>
              <a:t>Using data from the 2021 Annual Social and Economic (ASEC) Supplement, are there any strong correlations (&gt; .75 Correlation Coefficient) between variables in the dataset, which can help Feeding America in predicting where future resource allocations will need to be made?</a:t>
            </a:r>
            <a:endParaRPr lang="en-US" dirty="0"/>
          </a:p>
        </p:txBody>
      </p:sp>
      <p:pic>
        <p:nvPicPr>
          <p:cNvPr id="11" name="Audio 10">
            <a:hlinkClick r:id="" action="ppaction://media"/>
            <a:extLst>
              <a:ext uri="{FF2B5EF4-FFF2-40B4-BE49-F238E27FC236}">
                <a16:creationId xmlns:a16="http://schemas.microsoft.com/office/drawing/2014/main" id="{7D5A392A-1379-4EBC-AD59-21D5CBFA8A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15967180"/>
      </p:ext>
    </p:extLst>
  </p:cSld>
  <p:clrMapOvr>
    <a:masterClrMapping/>
  </p:clrMapOvr>
  <mc:AlternateContent xmlns:mc="http://schemas.openxmlformats.org/markup-compatibility/2006">
    <mc:Choice xmlns:p14="http://schemas.microsoft.com/office/powerpoint/2010/main" Requires="p14">
      <p:transition spd="slow" p14:dur="2000" advTm="31125"/>
    </mc:Choice>
    <mc:Fallback>
      <p:transition spd="slow" advTm="31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A9E023"/>
      </a:accent1>
      <a:accent2>
        <a:srgbClr val="1FCDB6"/>
      </a:accent2>
      <a:accent3>
        <a:srgbClr val="5F99C9"/>
      </a:accent3>
      <a:accent4>
        <a:srgbClr val="AE65D1"/>
      </a:accent4>
      <a:accent5>
        <a:srgbClr val="D06423"/>
      </a:accent5>
      <a:accent6>
        <a:srgbClr val="DCAB11"/>
      </a:accent6>
      <a:hlink>
        <a:srgbClr val="ADE133"/>
      </a:hlink>
      <a:folHlink>
        <a:srgbClr val="C2EA6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1FEE2289-88FB-467C-9C9A-54F3C85768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E2713E1-6312-427E-BFCB-C5A5DA301373}">
  <ds:schemaRefs>
    <ds:schemaRef ds:uri="http://schemas.microsoft.com/sharepoint/v3/contenttype/forms"/>
  </ds:schemaRefs>
</ds:datastoreItem>
</file>

<file path=customXml/itemProps2.xml><?xml version="1.0" encoding="utf-8"?>
<ds:datastoreItem xmlns:ds="http://schemas.openxmlformats.org/officeDocument/2006/customXml" ds:itemID="{50DB95DD-0319-4EE5-8C5C-9CEDF75E02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2F3B215-496E-4790-A364-7C1C46DEC77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Mesh</Template>
  <TotalTime>10846</TotalTime>
  <Words>4574</Words>
  <Application>Microsoft Office PowerPoint</Application>
  <PresentationFormat>Widescreen</PresentationFormat>
  <Paragraphs>197</Paragraphs>
  <Slides>17</Slides>
  <Notes>17</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Times New Roman</vt:lpstr>
      <vt:lpstr>Mesh</vt:lpstr>
      <vt:lpstr>Portfolio project presentation</vt:lpstr>
      <vt:lpstr>Data Analytics and Visualization for Feeding America Resource Allocation</vt:lpstr>
      <vt:lpstr>Objectives                        Figure 1                                                                                                                       Percentage of Total Poverty by State     Use publicly available data such as the 2021 Annual Social and Economic Supplement  Use Publicly available tools such as SAS and Tableau for analysis and visualization of the data  Use the data and visualization for Feeding America’s resource allocation                                                                      Note: Image % of Total Poverty, by R.Klein, 2022.  Non-profit organizational success is measured by resources taken in, what resources are output, the efficiency of redirecting those resources, and stakeholder satisfaction (Sarikaya &amp; Buhl, 2021).</vt:lpstr>
      <vt:lpstr>Why Now? </vt:lpstr>
      <vt:lpstr>            Ethics Privacy Security     </vt:lpstr>
      <vt:lpstr>Ethics            Privacy Security     </vt:lpstr>
      <vt:lpstr>Ethics Privacy            Security     </vt:lpstr>
      <vt:lpstr>Figure 2 Research Design      Note: Data Analysis, by USER5738668.  (https://uxdesign.cc/how-to-use-quantitative-and -qualitative-research-methods-in-ux-design-5b9606c00a42 /.).  In the Public Domain.  </vt:lpstr>
      <vt:lpstr>Hypotheses</vt:lpstr>
      <vt:lpstr>Findings  -SAS                  Figure 3                                                                                                                       Descriptive Statistics   PROC MEANS 62,850 households Number in Household –  Range of 1-15 individuals in household average of 2.6 individuals per household  Minors –  Range of 0 – 10 in each household Average of .66 minors er household  PROC UNIVARIATE showed distribution of data 15,000 possible Rural participants                                                                    Note: PROC MEANS output, by R.Klein, 2022).</vt:lpstr>
      <vt:lpstr>Findings – SAS CONT’d             Figure 4                                                                                                                                                                               PROC FREQ and PROC CORR output PROC FREQ Poverty and state –  CA 8.56% of national total  Percentages could be used  for resource allocation by state or by MSA and RURAL  PROC CORR negative relationships between total income and poverty, foodstamps and lunch variables  PROC LOGISTIC Larger households may mean greater odds of Poverty                                                                                                                                                                  NOTE:  FREQUENCY and Correlations, by R.Klein, 2022.  </vt:lpstr>
      <vt:lpstr>FINDINGS – Tableau  Household Poverty data by state, msa, and rural                              Variables POVERTY, LUNCH, FOODSTAMPS, UNEMPLOYMENT  ca – 8.56% MSA – 3.157% Rural CA. - .411%                                                              show closely compatible numbers.       </vt:lpstr>
      <vt:lpstr>FINDINGS – tableau cont’d   Poverty by Msa within state shows 260 selected core-based statistical areas  Darker shaded areas denote higher poverty  Possible delivery or funding of new food pantries for rural residents depending on previous allocations.         </vt:lpstr>
      <vt:lpstr>RESULTS OF FINDINGS</vt:lpstr>
      <vt:lpstr>Conclusion         COnclusion   Figure 8                                                                                                                                         FIGURE 9 Feeding America Food Bank Map                                                                                       Poverty Map by state and MSA                       NOTE: Adapted from Find a Food Bank, 2022.                                                                      NOTE: Poverty map by state and MSA, BY R. Klein, 2022. (https://www.feedingamerica.org/find-your-local-foodbank) In the public domain.             </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Sprint Case</dc:title>
  <dc:creator>Richard Klein</dc:creator>
  <cp:lastModifiedBy>Richard Klein</cp:lastModifiedBy>
  <cp:revision>34</cp:revision>
  <dcterms:created xsi:type="dcterms:W3CDTF">2022-01-22T22:20:22Z</dcterms:created>
  <dcterms:modified xsi:type="dcterms:W3CDTF">2022-04-09T21:42:27Z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